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3" r:id="rId3"/>
    <p:sldId id="257" r:id="rId4"/>
    <p:sldId id="287" r:id="rId5"/>
    <p:sldId id="261" r:id="rId6"/>
    <p:sldId id="288" r:id="rId7"/>
    <p:sldId id="270" r:id="rId8"/>
    <p:sldId id="272" r:id="rId9"/>
    <p:sldId id="273" r:id="rId10"/>
    <p:sldId id="258" r:id="rId11"/>
    <p:sldId id="289" r:id="rId12"/>
    <p:sldId id="290" r:id="rId13"/>
    <p:sldId id="291" r:id="rId14"/>
    <p:sldId id="292" r:id="rId15"/>
    <p:sldId id="294" r:id="rId16"/>
    <p:sldId id="293" r:id="rId17"/>
    <p:sldId id="295" r:id="rId18"/>
    <p:sldId id="296" r:id="rId19"/>
    <p:sldId id="297" r:id="rId20"/>
    <p:sldId id="298" r:id="rId21"/>
    <p:sldId id="260" r:id="rId22"/>
    <p:sldId id="267" r:id="rId23"/>
    <p:sldId id="284" r:id="rId24"/>
    <p:sldId id="275" r:id="rId25"/>
    <p:sldId id="281" r:id="rId26"/>
    <p:sldId id="264" r:id="rId27"/>
    <p:sldId id="268" r:id="rId28"/>
    <p:sldId id="265" r:id="rId29"/>
    <p:sldId id="278" r:id="rId30"/>
    <p:sldId id="277" r:id="rId31"/>
    <p:sldId id="269" r:id="rId32"/>
    <p:sldId id="279" r:id="rId33"/>
    <p:sldId id="286" r:id="rId34"/>
    <p:sldId id="274" r:id="rId35"/>
    <p:sldId id="285" r:id="rId36"/>
    <p:sldId id="276" r:id="rId37"/>
    <p:sldId id="280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72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74F3D-BD32-4778-BD6A-A6E50C45F655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7D9F9-C643-46FA-B9C6-9DBE225DF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07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7D9F9-C643-46FA-B9C6-9DBE225DF0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303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1CCD-F074-427C-A04B-96D67DB3D6B3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147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66A92-59E5-4011-9BD6-597E888A2283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15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A7E2-916D-4390-9042-65AED9BE76F9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884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224A-573A-45E2-8CB5-F9B139B6195F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5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>
            <a:lvl1pPr>
              <a:defRPr sz="3600" b="1" u="none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838200" y="1211283"/>
            <a:ext cx="10515600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888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>
            <a:lvl1pPr>
              <a:defRPr sz="3600" b="1" u="none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838200" y="1306286"/>
            <a:ext cx="10515600" cy="376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u="none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6815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9B244-343C-4531-81F5-6EE4B6B9D173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18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3400-27FA-4D61-B0B9-3F1A8B5C5006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2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34082-45DD-4904-96B5-0C79FAC13806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59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8F34-E616-4AB3-8687-320DA4E177D5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076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0E64-111E-4035-B499-C5BC1A212A70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45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91AD-36CD-4A4C-BEC1-A287AFEE31A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9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02353-221A-4326-A5EB-68864CD9DD83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Copyright(c)2020. All rights reserved by Kyungho.lee.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9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microsoft.com/office/2007/relationships/hdphoto" Target="../media/hdphoto1.wdp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008" y="-17953"/>
            <a:ext cx="6729984" cy="68939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</a:rPr>
              <a:t>Making Doc </a:t>
            </a:r>
            <a:endParaRPr lang="ko-KR" altLang="en-US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650279"/>
            <a:ext cx="9144000" cy="761476"/>
          </a:xfrm>
        </p:spPr>
        <p:txBody>
          <a:bodyPr>
            <a:normAutofit/>
          </a:bodyPr>
          <a:lstStyle/>
          <a:p>
            <a:r>
              <a:rPr lang="ko-KR" altLang="en-US" sz="3200" b="1" dirty="0" err="1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팀명</a:t>
            </a:r>
            <a:r>
              <a:rPr lang="ko-KR" altLang="en-US" sz="3200" b="1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200" b="1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Contents5 / </a:t>
            </a:r>
            <a:r>
              <a:rPr lang="ko-KR" altLang="en-US" sz="3200" b="1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이경호</a:t>
            </a:r>
            <a:endParaRPr lang="ko-KR" altLang="en-US" sz="3200" b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ACD4-451B-4063-8127-CBF3A2444CC7}" type="datetime1">
              <a:rPr lang="ko-KR" altLang="en-US" smtClean="0"/>
              <a:t>2020-02-12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087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시놉시스</a:t>
            </a:r>
            <a:r>
              <a:rPr lang="en-US" altLang="ko-KR" dirty="0"/>
              <a:t>(Synopsis)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5784" y="1825625"/>
            <a:ext cx="1049801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b="0" dirty="0"/>
              <a:t>주제 </a:t>
            </a:r>
            <a:r>
              <a:rPr lang="en-US" altLang="ko-KR" sz="2000" b="0" dirty="0"/>
              <a:t>: </a:t>
            </a:r>
            <a:r>
              <a:rPr lang="ko-KR" altLang="en-US" sz="2000" b="0" dirty="0"/>
              <a:t>인간의 육체와 정신을 대체하는 로봇세상은 인간에게 어떤 미래를 가져다 줄까</a:t>
            </a:r>
            <a:r>
              <a:rPr lang="en-US" altLang="ko-KR" sz="2000" b="0" dirty="0"/>
              <a:t>?</a:t>
            </a:r>
          </a:p>
          <a:p>
            <a:pPr>
              <a:lnSpc>
                <a:spcPct val="100000"/>
              </a:lnSpc>
            </a:pPr>
            <a:r>
              <a:rPr lang="ko-KR" altLang="en-US" sz="2000" b="0" dirty="0"/>
              <a:t>목표 </a:t>
            </a:r>
            <a:r>
              <a:rPr lang="en-US" altLang="ko-KR" sz="2000" b="0" dirty="0"/>
              <a:t>: </a:t>
            </a:r>
            <a:r>
              <a:rPr lang="ko-KR" altLang="en-US" sz="2000" b="0" dirty="0"/>
              <a:t>무한에너지 사이버하트는 인간의 영혼을 재료로 만든 </a:t>
            </a:r>
            <a:r>
              <a:rPr lang="ko-KR" altLang="en-US" sz="2000" b="0" dirty="0" err="1"/>
              <a:t>초월적과학의</a:t>
            </a:r>
            <a:r>
              <a:rPr lang="ko-KR" altLang="en-US" sz="2000" b="0" dirty="0"/>
              <a:t> 산물 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사이버하트를 장착한 완전한 </a:t>
            </a:r>
            <a:r>
              <a:rPr lang="ko-KR" altLang="en-US" sz="2000" b="0" dirty="0" err="1"/>
              <a:t>휴머노이드를</a:t>
            </a:r>
            <a:r>
              <a:rPr lang="ko-KR" altLang="en-US" sz="2000" b="0" dirty="0"/>
              <a:t> 완성하기 위한 주인공의 모험을 다룬다</a:t>
            </a:r>
            <a:r>
              <a:rPr lang="en-US" altLang="ko-KR" sz="20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2000" b="0" dirty="0" err="1"/>
              <a:t>메인플롯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: cyber heart</a:t>
            </a:r>
            <a:r>
              <a:rPr lang="ko-KR" altLang="en-US" sz="2000" b="0" dirty="0"/>
              <a:t>를 도난 당한 후 자신의 몸을 </a:t>
            </a:r>
            <a:r>
              <a:rPr lang="ko-KR" altLang="en-US" sz="2000" b="0" dirty="0" err="1"/>
              <a:t>전투형으로</a:t>
            </a:r>
            <a:r>
              <a:rPr lang="ko-KR" altLang="en-US" sz="2000" b="0" dirty="0"/>
              <a:t> 개조한 주인공</a:t>
            </a:r>
            <a:r>
              <a:rPr lang="en-US" altLang="ko-KR" sz="2000" b="0" dirty="0" smtClean="0"/>
              <a:t>(</a:t>
            </a:r>
            <a:r>
              <a:rPr lang="ko-KR" altLang="en-US" sz="2000" b="0" dirty="0" err="1" smtClean="0"/>
              <a:t>크리스틴</a:t>
            </a:r>
            <a:r>
              <a:rPr lang="en-US" altLang="ko-KR" sz="2000" b="0" dirty="0" smtClean="0"/>
              <a:t>)</a:t>
            </a:r>
            <a:r>
              <a:rPr lang="ko-KR" altLang="en-US" sz="2000" b="0" dirty="0"/>
              <a:t>이 </a:t>
            </a:r>
            <a:r>
              <a:rPr lang="ko-KR" altLang="en-US" sz="2000" b="0" dirty="0" err="1"/>
              <a:t>어시스턴트</a:t>
            </a:r>
            <a:r>
              <a:rPr lang="en-US" altLang="ko-KR" sz="2000" b="0" dirty="0"/>
              <a:t> </a:t>
            </a:r>
            <a:r>
              <a:rPr lang="ko-KR" altLang="en-US" sz="2000" b="0" dirty="0"/>
              <a:t>지능</a:t>
            </a:r>
            <a:r>
              <a:rPr lang="en-US" altLang="ko-KR" sz="2000" b="0" dirty="0"/>
              <a:t>(</a:t>
            </a:r>
            <a:r>
              <a:rPr lang="ko-KR" altLang="en-US" sz="2000" b="0" dirty="0" err="1"/>
              <a:t>알프</a:t>
            </a:r>
            <a:r>
              <a:rPr lang="en-US" altLang="ko-KR" sz="2000" b="0" dirty="0"/>
              <a:t>)</a:t>
            </a:r>
            <a:r>
              <a:rPr lang="ko-KR" altLang="en-US" sz="2000" b="0" dirty="0"/>
              <a:t>의 도움으로 </a:t>
            </a:r>
            <a:r>
              <a:rPr lang="en-US" altLang="ko-KR" sz="2000" b="0" dirty="0"/>
              <a:t>BH</a:t>
            </a:r>
            <a:r>
              <a:rPr lang="ko-KR" altLang="en-US" sz="2000" b="0" dirty="0"/>
              <a:t> 단체의 본부를 찾아냈다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무사히 잠입한 </a:t>
            </a:r>
            <a:r>
              <a:rPr lang="ko-KR" altLang="en-US" sz="2000" b="0" dirty="0" err="1" smtClean="0"/>
              <a:t>크리스틴은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사이보그와 공격로봇을 따돌리고 총지휘자 </a:t>
            </a:r>
            <a:r>
              <a:rPr lang="ko-KR" altLang="en-US" sz="2000" b="0" dirty="0" err="1"/>
              <a:t>이바노프의</a:t>
            </a:r>
            <a:r>
              <a:rPr lang="ko-KR" altLang="en-US" sz="2000" b="0" dirty="0"/>
              <a:t> </a:t>
            </a:r>
            <a:r>
              <a:rPr lang="ko-KR" altLang="en-US" sz="2000" b="0" dirty="0" err="1"/>
              <a:t>연구동에</a:t>
            </a:r>
            <a:r>
              <a:rPr lang="ko-KR" altLang="en-US" sz="2000" b="0" dirty="0"/>
              <a:t> 도착해서 마지막 전투를 벌인다</a:t>
            </a:r>
            <a:r>
              <a:rPr lang="en-US" altLang="ko-KR" sz="2000" b="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2000" b="0" dirty="0"/>
              <a:t>Cyber Heart </a:t>
            </a:r>
            <a:r>
              <a:rPr lang="ko-KR" altLang="en-US" sz="2000" b="0" dirty="0"/>
              <a:t>는 </a:t>
            </a:r>
            <a:r>
              <a:rPr lang="ko-KR" altLang="en-US" sz="2000" b="0" dirty="0" err="1"/>
              <a:t>무한의동력을</a:t>
            </a:r>
            <a:r>
              <a:rPr lang="ko-KR" altLang="en-US" sz="2000" b="0" dirty="0"/>
              <a:t> 가능하게 하는 에너지원이다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최종적으로 </a:t>
            </a:r>
            <a:r>
              <a:rPr lang="ko-KR" altLang="en-US" sz="2000" b="0" dirty="0" err="1" smtClean="0"/>
              <a:t>크리스틴에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의해 완성되었으나 그 원리와 제작방법은 베일에 쌓여있다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제작자인 </a:t>
            </a:r>
            <a:r>
              <a:rPr lang="ko-KR" altLang="en-US" sz="2000" b="0" dirty="0" err="1" smtClean="0"/>
              <a:t>크리스틴도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우연에 의해 완성되어 동일한 상황을 재현하지 못하고 있다</a:t>
            </a:r>
            <a:r>
              <a:rPr lang="en-US" altLang="ko-KR" sz="2000" b="0" dirty="0"/>
              <a:t>. </a:t>
            </a:r>
            <a:r>
              <a:rPr lang="ko-KR" altLang="en-US" sz="2000" b="0" dirty="0" err="1" smtClean="0"/>
              <a:t>크리스틴이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사이버하트를 찾으려고 하는 이유는 사이버하트의 원동력을 </a:t>
            </a:r>
            <a:r>
              <a:rPr lang="ko-KR" altLang="en-US" sz="2000" b="0" dirty="0" err="1"/>
              <a:t>감춰야할</a:t>
            </a:r>
            <a:r>
              <a:rPr lang="ko-KR" altLang="en-US" sz="2000" b="0" dirty="0"/>
              <a:t> 이유가 있어서 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무사히 사이버 하트를 회수하고 사이버하트를 이용해 스스로가 완전한 </a:t>
            </a:r>
            <a:r>
              <a:rPr lang="ko-KR" altLang="en-US" sz="2000" b="0" dirty="0" err="1"/>
              <a:t>휴머로이드가</a:t>
            </a:r>
            <a:r>
              <a:rPr lang="ko-KR" altLang="en-US" sz="2000" b="0" dirty="0"/>
              <a:t> </a:t>
            </a:r>
            <a:r>
              <a:rPr lang="ko-KR" altLang="en-US" sz="2000" b="0" dirty="0" err="1"/>
              <a:t>되는것이</a:t>
            </a:r>
            <a:r>
              <a:rPr lang="ko-KR" altLang="en-US" sz="2000" b="0" dirty="0"/>
              <a:t> 목표이다</a:t>
            </a:r>
            <a:r>
              <a:rPr lang="en-US" altLang="ko-KR" sz="2000" b="0" dirty="0"/>
              <a:t>.</a:t>
            </a:r>
            <a:endParaRPr lang="ko-KR" altLang="en-US" sz="20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665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8200" y="2649894"/>
            <a:ext cx="5767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/>
              <a:t>제작 </a:t>
            </a:r>
            <a:r>
              <a:rPr lang="ko-KR" altLang="en-US" sz="5400" b="1" dirty="0" err="1" smtClean="0"/>
              <a:t>스케쥴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501158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제작 </a:t>
            </a:r>
            <a:r>
              <a:rPr lang="ko-KR" altLang="en-US" dirty="0" err="1" smtClean="0"/>
              <a:t>플로우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9039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아이디어 회의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키워드</a:t>
            </a:r>
            <a:r>
              <a:rPr lang="en-US" altLang="ko-KR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세계관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도출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컨셉기획서</a:t>
            </a:r>
            <a:r>
              <a:rPr lang="ko-KR" altLang="en-US" dirty="0" smtClean="0"/>
              <a:t> 작성</a:t>
            </a:r>
            <a:r>
              <a:rPr lang="en-US" altLang="ko-KR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기능위주의 </a:t>
            </a:r>
            <a:r>
              <a:rPr lang="ko-KR" altLang="en-US" dirty="0" err="1" smtClean="0"/>
              <a:t>프로토타이핑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레벨디자인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리소스제작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10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제작 </a:t>
            </a:r>
            <a:r>
              <a:rPr lang="ko-KR" altLang="en-US" dirty="0" err="1" smtClean="0"/>
              <a:t>스케쥴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84" y="1380931"/>
            <a:ext cx="9641632" cy="4796032"/>
          </a:xfrm>
        </p:spPr>
      </p:pic>
    </p:spTree>
    <p:extLst>
      <p:ext uri="{BB962C8B-B14F-4D97-AF65-F5344CB8AC3E}">
        <p14:creationId xmlns:p14="http://schemas.microsoft.com/office/powerpoint/2010/main" val="3602096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제작 프로세스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6531" y="5206483"/>
            <a:ext cx="11346023" cy="9704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애자일과 </a:t>
            </a:r>
            <a:r>
              <a:rPr lang="en-US" altLang="ko-KR" sz="1800" dirty="0" smtClean="0"/>
              <a:t>WBS</a:t>
            </a:r>
            <a:r>
              <a:rPr lang="ko-KR" altLang="en-US" sz="1800" dirty="0" smtClean="0"/>
              <a:t>를 활용해 각 기능위주로 제작 후 레벨을 만들어 이벤트화 시키는 작업을 반복했습니다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각 팀원모두 기획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개발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아이디어를 공유하고 역할을 나누었지만 할 수 있는 부분들은 보완하며 작업을 진행했습니다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80" y="1586557"/>
            <a:ext cx="8138043" cy="344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59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8199" y="2649894"/>
            <a:ext cx="10731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/>
              <a:t>업무 분담 </a:t>
            </a:r>
            <a:r>
              <a:rPr lang="en-US" altLang="ko-KR" sz="4000" b="1" dirty="0" smtClean="0"/>
              <a:t>(Role &amp; Responsibility)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244633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업무 분담 </a:t>
            </a:r>
            <a:r>
              <a:rPr lang="en-US" altLang="ko-KR" dirty="0" smtClean="0"/>
              <a:t>(R&amp;R)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기획 </a:t>
            </a:r>
            <a:r>
              <a:rPr lang="en-US" altLang="ko-KR" dirty="0" smtClean="0"/>
              <a:t>&amp; </a:t>
            </a:r>
            <a:r>
              <a:rPr lang="ko-KR" altLang="en-US" dirty="0" err="1" smtClean="0"/>
              <a:t>디렉팅</a:t>
            </a:r>
            <a:r>
              <a:rPr lang="ko-KR" altLang="en-US" dirty="0" smtClean="0"/>
              <a:t> 일정관리</a:t>
            </a:r>
            <a:endParaRPr lang="en-US" altLang="ko-KR" dirty="0" smtClean="0"/>
          </a:p>
          <a:p>
            <a:r>
              <a:rPr lang="ko-KR" altLang="en-US" dirty="0" smtClean="0"/>
              <a:t>기술담당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제작지원</a:t>
            </a:r>
            <a:endParaRPr lang="en-US" altLang="ko-KR" dirty="0" smtClean="0"/>
          </a:p>
          <a:p>
            <a:r>
              <a:rPr lang="ko-KR" altLang="en-US" dirty="0" smtClean="0"/>
              <a:t>레벨제작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제작지원</a:t>
            </a:r>
            <a:endParaRPr lang="en-US" altLang="ko-KR" dirty="0" smtClean="0"/>
          </a:p>
          <a:p>
            <a:r>
              <a:rPr lang="ko-KR" altLang="en-US" dirty="0" smtClean="0"/>
              <a:t>아트리소스 제작</a:t>
            </a:r>
            <a:r>
              <a:rPr lang="en-US" altLang="ko-KR" smtClean="0"/>
              <a:t>, </a:t>
            </a:r>
            <a:r>
              <a:rPr lang="ko-KR" altLang="en-US" smtClean="0"/>
              <a:t>ㅁ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150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8199" y="2649894"/>
            <a:ext cx="10731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Tool </a:t>
            </a:r>
            <a:r>
              <a:rPr lang="ko-KR" altLang="en-US" sz="5400" b="1" dirty="0" smtClean="0"/>
              <a:t>활용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476021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개발환경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343168"/>
            <a:ext cx="3200400" cy="5013181"/>
          </a:xfrm>
        </p:spPr>
        <p:txBody>
          <a:bodyPr>
            <a:normAutofit/>
          </a:bodyPr>
          <a:lstStyle/>
          <a:p>
            <a:r>
              <a:rPr lang="en-US" altLang="ko-KR" sz="2000" dirty="0" err="1" smtClean="0"/>
              <a:t>Trello</a:t>
            </a:r>
            <a:endParaRPr lang="en-US" altLang="ko-KR" sz="2000" dirty="0"/>
          </a:p>
          <a:p>
            <a:r>
              <a:rPr lang="ko-KR" altLang="en-US" sz="2000" dirty="0" smtClean="0"/>
              <a:t>자료조사 공유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일정관리</a:t>
            </a:r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90" y="1456456"/>
            <a:ext cx="6722286" cy="47866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831" y="2337573"/>
            <a:ext cx="5956738" cy="431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52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GitHub_Issue</a:t>
            </a:r>
            <a:r>
              <a:rPr lang="en-US" altLang="ko-KR" dirty="0" smtClean="0"/>
              <a:t> tracking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21" y="1322596"/>
            <a:ext cx="6401968" cy="4351338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11" y="1687384"/>
            <a:ext cx="6404697" cy="4691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693" y="1515966"/>
            <a:ext cx="4692017" cy="50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06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2319279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7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956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author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2020.02.12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문서작성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이경호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96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7669763" y="1825625"/>
            <a:ext cx="3684036" cy="435133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52" y="1313073"/>
            <a:ext cx="6304096" cy="504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98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컨셉</a:t>
            </a:r>
            <a:r>
              <a:rPr lang="en-US" altLang="ko-KR" dirty="0"/>
              <a:t>(character)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225958"/>
            <a:ext cx="3558766" cy="50479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/>
              <a:t>Player character</a:t>
            </a:r>
          </a:p>
          <a:p>
            <a:r>
              <a:rPr lang="ko-KR" altLang="en-US" sz="1800" dirty="0" smtClean="0"/>
              <a:t>이름 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크리스틴</a:t>
            </a:r>
            <a:endParaRPr lang="en-US" altLang="ko-KR" sz="1800" dirty="0" smtClean="0"/>
          </a:p>
          <a:p>
            <a:r>
              <a:rPr lang="ko-KR" altLang="en-US" sz="1800" dirty="0" smtClean="0"/>
              <a:t>여성 공학박사</a:t>
            </a:r>
            <a:endParaRPr lang="en-US" altLang="ko-KR" sz="1800" dirty="0" smtClean="0"/>
          </a:p>
          <a:p>
            <a:r>
              <a:rPr lang="ko-KR" altLang="en-US" sz="1800" dirty="0" smtClean="0"/>
              <a:t>자신의 </a:t>
            </a:r>
            <a:r>
              <a:rPr lang="ko-KR" altLang="en-US" sz="1800" dirty="0"/>
              <a:t>몸 일부를 개조해서 강력한 전투력과 무기개조가 가능 해졌다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기계를 잘 다룬다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머리가 좋다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뭔가 숨기고 있는 비밀이 있다</a:t>
            </a:r>
            <a:r>
              <a:rPr lang="en-US" altLang="ko-KR" sz="1800" dirty="0" smtClean="0"/>
              <a:t>. (</a:t>
            </a:r>
            <a:r>
              <a:rPr lang="ko-KR" altLang="en-US" sz="1800" dirty="0" smtClean="0"/>
              <a:t>병든 부모의 </a:t>
            </a:r>
            <a:r>
              <a:rPr lang="ko-KR" altLang="en-US" sz="1800" dirty="0" err="1" smtClean="0"/>
              <a:t>소울에너지를</a:t>
            </a:r>
            <a:r>
              <a:rPr lang="ko-KR" altLang="en-US" sz="1800" dirty="0" smtClean="0"/>
              <a:t> 추출해서 사이버하트를 만든다</a:t>
            </a:r>
            <a:r>
              <a:rPr lang="en-US" altLang="ko-KR" sz="1800" dirty="0" smtClean="0"/>
              <a:t>.)</a:t>
            </a:r>
          </a:p>
          <a:p>
            <a:r>
              <a:rPr lang="ko-KR" altLang="en-US" sz="1800" dirty="0" smtClean="0"/>
              <a:t>냉철한 판단력</a:t>
            </a:r>
            <a:endParaRPr lang="en-US" altLang="ko-KR" sz="1800" dirty="0" smtClean="0"/>
          </a:p>
          <a:p>
            <a:r>
              <a:rPr lang="ko-KR" altLang="en-US" sz="1800" dirty="0" smtClean="0"/>
              <a:t>표정이 없다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부모의 사랑을 </a:t>
            </a:r>
            <a:r>
              <a:rPr lang="ko-KR" altLang="en-US" sz="1800" dirty="0" err="1" smtClean="0"/>
              <a:t>받아본적이</a:t>
            </a:r>
            <a:r>
              <a:rPr lang="ko-KR" altLang="en-US" sz="1800" dirty="0" smtClean="0"/>
              <a:t> 없어 사랑과 감정에 대한 부정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사회부적응자 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소시오패스</a:t>
            </a:r>
            <a:r>
              <a:rPr lang="en-US" altLang="ko-KR" sz="1800" dirty="0" smtClean="0"/>
              <a:t>)</a:t>
            </a:r>
            <a:endParaRPr lang="ko-KR" alt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D78C7826-9AE7-41E5-84CE-078036324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50" y="1354413"/>
            <a:ext cx="3679536" cy="27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AE0BF0AE-06FA-4684-941E-99CA50642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5445"/>
            <a:ext cx="1837853" cy="27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31CB6CA7-C221-4E38-ACBA-1383018E6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686" y="1378503"/>
            <a:ext cx="2924107" cy="272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xmlns="" id="{2829FB21-B0E9-4C90-8EC2-352B47B3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37" y="4099948"/>
            <a:ext cx="1553890" cy="228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xmlns="" id="{842DA605-03D2-42D3-9C20-350427DE0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363" y="4099949"/>
            <a:ext cx="1795497" cy="228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xmlns="" id="{B6C840BB-1E4D-4418-901C-ACC255E07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7" r="23242"/>
          <a:stretch/>
        </p:blipFill>
        <p:spPr bwMode="auto">
          <a:xfrm>
            <a:off x="4434608" y="4122437"/>
            <a:ext cx="1706930" cy="22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aden with equipment: In one shot Emily had a great deal of alien-blasting equipment attached to her back">
            <a:extLst>
              <a:ext uri="{FF2B5EF4-FFF2-40B4-BE49-F238E27FC236}">
                <a16:creationId xmlns:a16="http://schemas.microsoft.com/office/drawing/2014/main" xmlns="" id="{B2BAC942-6165-4C02-A9F1-3B4F739A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285" y="4122437"/>
            <a:ext cx="1623724" cy="223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289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디자인 </a:t>
            </a:r>
            <a:r>
              <a:rPr lang="ko-KR" altLang="en-US" dirty="0" err="1"/>
              <a:t>컨셉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343168"/>
            <a:ext cx="3200400" cy="501318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캐릭터의 특징이 잘 표현되는 등신대를 선택합니다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 smtClean="0"/>
              <a:t>3</a:t>
            </a:r>
            <a:r>
              <a:rPr lang="ko-KR" altLang="en-US" sz="2000" dirty="0" smtClean="0"/>
              <a:t>등신 </a:t>
            </a:r>
            <a:r>
              <a:rPr lang="ko-KR" altLang="en-US" sz="2000" dirty="0"/>
              <a:t>정도 제안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026" name="Picture 2" descr="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82" y="1343170"/>
            <a:ext cx="2677845" cy="26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#animef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580" y="1343169"/>
            <a:ext cx="2624542" cy="273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.pinimg.com/474x/25/a3/61/25a36101a3a952ec847437707ad58bcb--pixel-characters-pixel-art-game-charac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9" y="4047517"/>
            <a:ext cx="2623673" cy="230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794738" y="2679599"/>
            <a:ext cx="656494" cy="1341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308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완성디자인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56576" y="1825625"/>
            <a:ext cx="3697224" cy="4351338"/>
          </a:xfrm>
        </p:spPr>
        <p:txBody>
          <a:bodyPr/>
          <a:lstStyle/>
          <a:p>
            <a:r>
              <a:rPr lang="ko-KR" altLang="en-US" dirty="0" smtClean="0"/>
              <a:t>이동모션만 사용</a:t>
            </a:r>
            <a:endParaRPr lang="en-US" altLang="ko-KR" dirty="0" smtClean="0"/>
          </a:p>
          <a:p>
            <a:r>
              <a:rPr lang="ko-KR" altLang="en-US" dirty="0" smtClean="0"/>
              <a:t>근접공격 </a:t>
            </a:r>
            <a:r>
              <a:rPr lang="ko-KR" altLang="en-US" dirty="0" err="1" smtClean="0"/>
              <a:t>이펙트</a:t>
            </a:r>
            <a:endParaRPr lang="en-US" altLang="ko-KR" dirty="0" smtClean="0"/>
          </a:p>
          <a:p>
            <a:r>
              <a:rPr lang="ko-KR" altLang="en-US" dirty="0" smtClean="0"/>
              <a:t>원거리 공격 </a:t>
            </a:r>
            <a:r>
              <a:rPr lang="ko-KR" altLang="en-US" dirty="0" err="1" smtClean="0"/>
              <a:t>이펙트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2946"/>
            <a:ext cx="2429256" cy="323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전투액션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0928" y="1304544"/>
            <a:ext cx="6083808" cy="4872419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dirty="0"/>
              <a:t>장비를 조합해서 액션을 활성화 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/>
              <a:t>Ex)</a:t>
            </a:r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프라즈마건</a:t>
            </a:r>
            <a:r>
              <a:rPr lang="ko-KR" altLang="en-US" dirty="0" smtClean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워프프라즈마</a:t>
            </a:r>
            <a:r>
              <a:rPr lang="ko-KR" altLang="en-US" dirty="0"/>
              <a:t>   </a:t>
            </a:r>
            <a:r>
              <a:rPr lang="en-US" altLang="ko-KR" dirty="0"/>
              <a:t>= </a:t>
            </a:r>
            <a:r>
              <a:rPr lang="ko-KR" altLang="en-US" dirty="0" err="1"/>
              <a:t>자리바꾸기</a:t>
            </a:r>
            <a:r>
              <a:rPr lang="ko-KR" altLang="en-US" dirty="0"/>
              <a:t> </a:t>
            </a:r>
            <a:r>
              <a:rPr lang="ko-KR" altLang="en-US" dirty="0" smtClean="0"/>
              <a:t>액션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프라즈마건</a:t>
            </a:r>
            <a:r>
              <a:rPr lang="ko-KR" altLang="en-US" dirty="0" smtClean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프로즌가스</a:t>
            </a:r>
            <a:r>
              <a:rPr lang="ko-KR" altLang="en-US" dirty="0"/>
              <a:t>      </a:t>
            </a:r>
            <a:r>
              <a:rPr lang="en-US" altLang="ko-KR" dirty="0"/>
              <a:t>= </a:t>
            </a:r>
            <a:r>
              <a:rPr lang="ko-KR" altLang="en-US" dirty="0" err="1" smtClean="0"/>
              <a:t>타겟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일시정지</a:t>
            </a:r>
            <a:r>
              <a:rPr lang="ko-KR" altLang="en-US" dirty="0" smtClean="0"/>
              <a:t> 액션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프라즈마건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리플렉션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/>
              <a:t>+ </a:t>
            </a:r>
            <a:r>
              <a:rPr lang="ko-KR" altLang="en-US" dirty="0"/>
              <a:t>펄스기어 </a:t>
            </a:r>
            <a:r>
              <a:rPr lang="ko-KR" altLang="en-US" dirty="0" smtClean="0"/>
              <a:t> </a:t>
            </a:r>
            <a:r>
              <a:rPr lang="en-US" altLang="ko-KR" dirty="0"/>
              <a:t>= </a:t>
            </a:r>
            <a:r>
              <a:rPr lang="ko-KR" altLang="en-US" dirty="0" err="1" smtClean="0"/>
              <a:t>타겟과</a:t>
            </a:r>
            <a:r>
              <a:rPr lang="ko-KR" altLang="en-US" dirty="0" smtClean="0"/>
              <a:t> 자신을 튕겨내기 </a:t>
            </a:r>
            <a:r>
              <a:rPr lang="ko-KR" altLang="en-US" dirty="0"/>
              <a:t>액션</a:t>
            </a:r>
            <a:r>
              <a:rPr lang="en-US" altLang="ko-KR" dirty="0"/>
              <a:t> </a:t>
            </a:r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 smtClean="0"/>
              <a:t>+ EMP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= </a:t>
            </a:r>
            <a:r>
              <a:rPr lang="ko-KR" altLang="en-US" dirty="0" err="1" smtClean="0"/>
              <a:t>범위내</a:t>
            </a:r>
            <a:r>
              <a:rPr lang="ko-KR" altLang="en-US" dirty="0" smtClean="0"/>
              <a:t> 모든 </a:t>
            </a:r>
            <a:r>
              <a:rPr lang="en-US" altLang="ko-KR" dirty="0" smtClean="0"/>
              <a:t>NPC </a:t>
            </a:r>
            <a:r>
              <a:rPr lang="ko-KR" altLang="en-US" dirty="0" err="1" smtClean="0"/>
              <a:t>일시정지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듀얼</a:t>
            </a:r>
            <a:r>
              <a:rPr lang="ko-KR" altLang="en-US" dirty="0" smtClean="0"/>
              <a:t> 모듈 </a:t>
            </a:r>
            <a:r>
              <a:rPr lang="en-US" altLang="ko-KR" dirty="0" smtClean="0"/>
              <a:t>= </a:t>
            </a:r>
            <a:r>
              <a:rPr lang="ko-KR" altLang="en-US" dirty="0" smtClean="0"/>
              <a:t>가까이 있는 대상의 외형을 카피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endParaRPr lang="en-US" altLang="ko-KR" dirty="0"/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49004" r="69762" b="23894"/>
          <a:stretch/>
        </p:blipFill>
        <p:spPr>
          <a:xfrm>
            <a:off x="838200" y="1825625"/>
            <a:ext cx="734568" cy="8778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49004" r="69762" b="23894"/>
          <a:stretch/>
        </p:blipFill>
        <p:spPr>
          <a:xfrm>
            <a:off x="838200" y="2926380"/>
            <a:ext cx="734568" cy="8778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49004" r="69762" b="23894"/>
          <a:stretch/>
        </p:blipFill>
        <p:spPr>
          <a:xfrm>
            <a:off x="838200" y="3981840"/>
            <a:ext cx="734568" cy="87782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789176" y="1980891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배틀암</a:t>
            </a:r>
            <a:endParaRPr lang="ko-KR" altLang="en-US" sz="14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160776" y="1980891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펄스기언</a:t>
            </a:r>
            <a:endParaRPr lang="ko-KR" altLang="en-US" dirty="0"/>
          </a:p>
        </p:txBody>
      </p:sp>
      <p:sp>
        <p:nvSpPr>
          <p:cNvPr id="15" name="덧셈 기호 14"/>
          <p:cNvSpPr/>
          <p:nvPr/>
        </p:nvSpPr>
        <p:spPr>
          <a:xfrm>
            <a:off x="2621430" y="2046509"/>
            <a:ext cx="548340" cy="5483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33544" y="1980891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충격파로 밀어내기</a:t>
            </a:r>
            <a:endParaRPr lang="ko-KR" altLang="en-US" dirty="0"/>
          </a:p>
        </p:txBody>
      </p:sp>
      <p:sp>
        <p:nvSpPr>
          <p:cNvPr id="17" name="등호 16"/>
          <p:cNvSpPr/>
          <p:nvPr/>
        </p:nvSpPr>
        <p:spPr>
          <a:xfrm>
            <a:off x="4099560" y="2046509"/>
            <a:ext cx="557784" cy="5577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789176" y="2997485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프라즈마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건</a:t>
            </a:r>
            <a:endParaRPr lang="ko-KR" altLang="en-US" sz="1100" dirty="0"/>
          </a:p>
        </p:txBody>
      </p:sp>
      <p:sp>
        <p:nvSpPr>
          <p:cNvPr id="19" name="덧셈 기호 18"/>
          <p:cNvSpPr/>
          <p:nvPr/>
        </p:nvSpPr>
        <p:spPr>
          <a:xfrm>
            <a:off x="2621430" y="3063103"/>
            <a:ext cx="548340" cy="5483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60776" y="2995438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워프</a:t>
            </a:r>
            <a:endParaRPr lang="en-US" altLang="ko-KR" sz="1100" dirty="0" smtClean="0"/>
          </a:p>
          <a:p>
            <a:pPr algn="ctr"/>
            <a:r>
              <a:rPr lang="ko-KR" altLang="en-US" sz="1100" dirty="0" err="1" smtClean="0"/>
              <a:t>프라즈마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733544" y="2995437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자리교체</a:t>
            </a:r>
            <a:endParaRPr lang="ko-KR" altLang="en-US" dirty="0"/>
          </a:p>
        </p:txBody>
      </p:sp>
      <p:sp>
        <p:nvSpPr>
          <p:cNvPr id="22" name="등호 21"/>
          <p:cNvSpPr/>
          <p:nvPr/>
        </p:nvSpPr>
        <p:spPr>
          <a:xfrm>
            <a:off x="4088892" y="3053659"/>
            <a:ext cx="557784" cy="5577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789176" y="4081373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프라즈마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건</a:t>
            </a:r>
            <a:endParaRPr lang="ko-KR" altLang="en-US" sz="1100" dirty="0"/>
          </a:p>
        </p:txBody>
      </p:sp>
      <p:sp>
        <p:nvSpPr>
          <p:cNvPr id="27" name="덧셈 기호 26"/>
          <p:cNvSpPr/>
          <p:nvPr/>
        </p:nvSpPr>
        <p:spPr>
          <a:xfrm>
            <a:off x="2621430" y="4146991"/>
            <a:ext cx="548340" cy="5483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160776" y="4079326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워프</a:t>
            </a:r>
            <a:endParaRPr lang="en-US" altLang="ko-KR" sz="1100" dirty="0" smtClean="0"/>
          </a:p>
          <a:p>
            <a:pPr algn="ctr"/>
            <a:r>
              <a:rPr lang="ko-KR" altLang="en-US" sz="1100" dirty="0" err="1" smtClean="0"/>
              <a:t>프라즈마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733544" y="4079325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자리교체</a:t>
            </a:r>
            <a:endParaRPr lang="ko-KR" altLang="en-US" dirty="0"/>
          </a:p>
        </p:txBody>
      </p:sp>
      <p:sp>
        <p:nvSpPr>
          <p:cNvPr id="30" name="등호 29"/>
          <p:cNvSpPr/>
          <p:nvPr/>
        </p:nvSpPr>
        <p:spPr>
          <a:xfrm>
            <a:off x="4088892" y="4137547"/>
            <a:ext cx="557784" cy="5577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334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(character)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07808" y="1825625"/>
            <a:ext cx="37459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err="1" smtClean="0"/>
              <a:t>어시스턴스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AI (</a:t>
            </a:r>
            <a:r>
              <a:rPr lang="ko-KR" altLang="en-US" sz="2400" dirty="0" err="1" smtClean="0"/>
              <a:t>알프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1800" dirty="0" smtClean="0"/>
              <a:t>부모님이 만든 현존하는 </a:t>
            </a:r>
            <a:r>
              <a:rPr lang="en-US" altLang="ko-KR" sz="1800" dirty="0" smtClean="0"/>
              <a:t>AI</a:t>
            </a:r>
          </a:p>
          <a:p>
            <a:r>
              <a:rPr lang="ko-KR" altLang="en-US" sz="1800" dirty="0" smtClean="0"/>
              <a:t>전세계 네트워크를 마음대로 이동가능하고 주인공을 도와 다양한 지원을 한다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실체는 부모님의 뇌세포를 직접 이용하고 </a:t>
            </a:r>
            <a:r>
              <a:rPr lang="ko-KR" altLang="en-US" sz="1800" dirty="0" err="1" smtClean="0"/>
              <a:t>소울에너지가</a:t>
            </a:r>
            <a:r>
              <a:rPr lang="ko-KR" altLang="en-US" sz="1800" dirty="0" smtClean="0"/>
              <a:t> 포함되어 있다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ko-KR" altLang="en-US" sz="1800" dirty="0" smtClean="0"/>
              <a:t>플롯요소</a:t>
            </a:r>
            <a:r>
              <a:rPr lang="en-US" altLang="ko-KR" sz="1800" dirty="0" smtClean="0"/>
              <a:t>)</a:t>
            </a:r>
          </a:p>
          <a:p>
            <a:r>
              <a:rPr lang="ko-KR" altLang="en-US" sz="1800" dirty="0" err="1" smtClean="0"/>
              <a:t>소울에너지</a:t>
            </a:r>
            <a:r>
              <a:rPr lang="ko-KR" altLang="en-US" sz="1800" dirty="0" smtClean="0"/>
              <a:t> 전환을 통해 사이버하트를 완성시키고 모든 계획을 </a:t>
            </a:r>
            <a:r>
              <a:rPr lang="ko-KR" altLang="en-US" sz="1800" dirty="0" err="1" smtClean="0"/>
              <a:t>시뮬레이션해서</a:t>
            </a:r>
            <a:r>
              <a:rPr lang="ko-KR" altLang="en-US" sz="1800" dirty="0" smtClean="0"/>
              <a:t> 진행하고 있고 </a:t>
            </a:r>
            <a:r>
              <a:rPr lang="ko-KR" altLang="en-US" sz="1800" dirty="0" err="1" smtClean="0"/>
              <a:t>크리스틴은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알프의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아바타로</a:t>
            </a:r>
            <a:r>
              <a:rPr lang="ko-KR" altLang="en-US" sz="1800" dirty="0" smtClean="0"/>
              <a:t> 이용되고 있었다</a:t>
            </a:r>
            <a:r>
              <a:rPr lang="en-US" altLang="ko-KR" sz="1800" dirty="0" smtClean="0"/>
              <a:t>.</a:t>
            </a:r>
          </a:p>
          <a:p>
            <a:endParaRPr lang="ko-KR" alt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143" y="1338190"/>
            <a:ext cx="2258159" cy="2770514"/>
          </a:xfrm>
          <a:prstGeom prst="rect">
            <a:avLst/>
          </a:prstGeom>
        </p:spPr>
      </p:pic>
      <p:pic>
        <p:nvPicPr>
          <p:cNvPr id="1026" name="Picture 2" descr="shodan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7" y="1343169"/>
            <a:ext cx="3456919" cy="276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blogthumb-phinf.pstatic.net/MjAxOTAxMDVfMTIg/MDAxNTQ2NjcxNjAyNTA3.vEIk0xO6i8J9lsCHSAnIwsFHlkA0Cd6qLxqlEbfYMEAg.lm5wbmSCrtj2mMWCh2MgdEtrkd2ms1uWfDuLD3TtVJYg.PNG.ds1pob/image.png?type=w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7" y="4148991"/>
            <a:ext cx="3977513" cy="202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16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BB7FEC-DCA4-4752-87AD-314D6073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컨셉</a:t>
            </a:r>
            <a:r>
              <a:rPr lang="en-US" altLang="ko-KR" dirty="0"/>
              <a:t>(NPC)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315933C-47F3-45FE-A1D3-2F6EAA493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1294646"/>
            <a:ext cx="3200400" cy="5061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BH (become human)</a:t>
            </a:r>
          </a:p>
          <a:p>
            <a:r>
              <a:rPr lang="ko-KR" altLang="en-US" sz="2000" dirty="0" smtClean="0"/>
              <a:t>기계에 </a:t>
            </a:r>
            <a:r>
              <a:rPr lang="ko-KR" altLang="en-US" sz="2000" dirty="0"/>
              <a:t>의존하지만 로봇에 대한 반감을 </a:t>
            </a:r>
            <a:r>
              <a:rPr lang="ko-KR" altLang="en-US" sz="2000" dirty="0" err="1"/>
              <a:t>가진집단으로</a:t>
            </a:r>
            <a:r>
              <a:rPr lang="ko-KR" altLang="en-US" sz="2000" dirty="0"/>
              <a:t> 에너지원을 확보하기 위해 정부와 </a:t>
            </a:r>
            <a:r>
              <a:rPr lang="ko-KR" altLang="en-US" sz="2000" dirty="0" err="1"/>
              <a:t>대치중</a:t>
            </a:r>
            <a:endParaRPr lang="en-US" altLang="ko-KR" sz="2000" dirty="0"/>
          </a:p>
          <a:p>
            <a:r>
              <a:rPr lang="ko-KR" altLang="en-US" sz="2000" dirty="0"/>
              <a:t>현재 사이버하트를 탈취해 핵심기술을 알아내고 있음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전투로봇을 컨트롤 하며 직접적인 전투를 선호한다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B49587E-050B-471E-ACC8-0AC6ADC7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56113BA-BECC-45DD-9CCA-C7CAA47C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9C9CEFC-7ACE-40D8-A850-FA65E1A6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2052" name="Picture 4" descr="1080x2160 Cyberpunk 2077, The Witcher, Geralt of Rivia, game wallpaper">
            <a:extLst>
              <a:ext uri="{FF2B5EF4-FFF2-40B4-BE49-F238E27FC236}">
                <a16:creationId xmlns:a16="http://schemas.microsoft.com/office/drawing/2014/main" xmlns="" id="{B2AFFE3A-56AD-4834-B758-A8A6BEDBA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75" y="1294647"/>
            <a:ext cx="2055137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ita: Battle Angel (2019) Phone Wallpaper | Moviemania">
            <a:extLst>
              <a:ext uri="{FF2B5EF4-FFF2-40B4-BE49-F238E27FC236}">
                <a16:creationId xmlns:a16="http://schemas.microsoft.com/office/drawing/2014/main" xmlns="" id="{B2FEA274-5A79-49ED-9720-FA205010D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221" y="1294646"/>
            <a:ext cx="2311077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turn to the main poster page for Alita: Battle Angel (#21 of 26)">
            <a:extLst>
              <a:ext uri="{FF2B5EF4-FFF2-40B4-BE49-F238E27FC236}">
                <a16:creationId xmlns:a16="http://schemas.microsoft.com/office/drawing/2014/main" xmlns="" id="{521F1117-56DB-483A-8E80-ED73F147A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407" y="1294646"/>
            <a:ext cx="2567970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767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디자인 컨셉</a:t>
            </a:r>
            <a:r>
              <a:rPr lang="en-US" altLang="ko-KR" dirty="0"/>
              <a:t>(NPC)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36386" y="1825625"/>
            <a:ext cx="3917413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NPC(mob)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휴머로이드형과</a:t>
            </a:r>
            <a:r>
              <a:rPr lang="ko-KR" altLang="en-US" sz="2000" dirty="0"/>
              <a:t> 단순공격로봇형태로 구성</a:t>
            </a:r>
            <a:endParaRPr lang="en-US" altLang="ko-KR" sz="2000" dirty="0"/>
          </a:p>
          <a:p>
            <a:r>
              <a:rPr lang="ko-KR" altLang="en-US" sz="2000" dirty="0" err="1"/>
              <a:t>휴머로이드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중간보스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 공격로봇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드론형태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2050" name="Picture 2" descr="Destiny Siva Raid Armor by KevinRaganit.deviantart.com on @Devian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865" y="1612494"/>
            <a:ext cx="1844919" cy="24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rawn pixel art game art #22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680" y="1577926"/>
            <a:ext cx="969840" cy="145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xeloutput:  BrainBot Mk-VI by vierb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4" y="4297647"/>
            <a:ext cx="224790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ierbit hashtag on Twitter taake a 7 dy FREE testdrive with our e-learning course software tod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179" y="5054770"/>
            <a:ext cx="1576022" cy="11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rones design,drones technology,drones concept,drones diy,drones camera #dronesconcept">
            <a:extLst>
              <a:ext uri="{FF2B5EF4-FFF2-40B4-BE49-F238E27FC236}">
                <a16:creationId xmlns:a16="http://schemas.microsoft.com/office/drawing/2014/main" xmlns="" id="{BA6878EA-D8AB-45F2-A4FC-0F94D2B90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106" y="4478468"/>
            <a:ext cx="1069606" cy="174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423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E21B72-A0A7-4B5D-ADBF-79A1AE5F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Character (Boss) </a:t>
            </a:r>
            <a:r>
              <a:rPr lang="ko-KR" altLang="en-US" dirty="0"/>
              <a:t>전투형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653D6E9-9209-49DA-94B4-7BDA822FF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6890" y="1403287"/>
            <a:ext cx="3662344" cy="47736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Boss </a:t>
            </a:r>
            <a:r>
              <a:rPr lang="ko-KR" altLang="en-US" sz="2000" dirty="0" smtClean="0"/>
              <a:t>머신</a:t>
            </a:r>
            <a:endParaRPr lang="en-US" altLang="ko-KR" sz="2000" dirty="0" smtClean="0"/>
          </a:p>
          <a:p>
            <a:r>
              <a:rPr lang="ko-KR" altLang="en-US" sz="2000" dirty="0" smtClean="0"/>
              <a:t>탑승형태 </a:t>
            </a:r>
            <a:r>
              <a:rPr lang="ko-KR" altLang="en-US" sz="2000" dirty="0"/>
              <a:t>외형은 동물이 연상되는 형태</a:t>
            </a:r>
            <a:endParaRPr lang="en-US" altLang="ko-KR" sz="2000" dirty="0"/>
          </a:p>
          <a:p>
            <a:r>
              <a:rPr lang="ko-KR" altLang="en-US" sz="2000" dirty="0"/>
              <a:t>크기는 캐릭터의 </a:t>
            </a:r>
            <a:r>
              <a:rPr lang="en-US" altLang="ko-KR" sz="2000" dirty="0"/>
              <a:t>3</a:t>
            </a:r>
            <a:r>
              <a:rPr lang="ko-KR" altLang="en-US" sz="2000" dirty="0"/>
              <a:t>배정도 </a:t>
            </a:r>
            <a:endParaRPr lang="en-US" altLang="ko-KR" sz="2000" dirty="0"/>
          </a:p>
          <a:p>
            <a:r>
              <a:rPr lang="ko-KR" altLang="en-US" sz="2000" dirty="0"/>
              <a:t>원거리 공격과 범위공격 위주</a:t>
            </a:r>
            <a:endParaRPr lang="en-US" altLang="ko-KR" sz="2000" dirty="0"/>
          </a:p>
          <a:p>
            <a:r>
              <a:rPr lang="ko-KR" altLang="en-US" sz="2000" dirty="0"/>
              <a:t>플레이어의 이동을 제한하는 스킬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ko-KR" altLang="en-US" sz="2000" dirty="0"/>
              <a:t>타일이 붕괴되거나 타일에 이동을 </a:t>
            </a:r>
            <a:r>
              <a:rPr lang="ko-KR" altLang="en-US" sz="2000" dirty="0" err="1"/>
              <a:t>느려지게</a:t>
            </a:r>
            <a:r>
              <a:rPr lang="ko-KR" altLang="en-US" sz="2000" dirty="0"/>
              <a:t> 하는 효과</a:t>
            </a:r>
            <a:r>
              <a:rPr lang="en-US" altLang="ko-KR" sz="2000" dirty="0"/>
              <a:t>)</a:t>
            </a:r>
          </a:p>
          <a:p>
            <a:endParaRPr lang="ko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EEFBBE5-8A6F-4AEB-AD17-8F41554F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FD6735-E8D9-497C-9D79-7B4020CE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9C6B6A6-1E82-46AF-9A46-01EE9956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7" name="Picture 2" descr="Blog | Edouard Guiton">
            <a:extLst>
              <a:ext uri="{FF2B5EF4-FFF2-40B4-BE49-F238E27FC236}">
                <a16:creationId xmlns:a16="http://schemas.microsoft.com/office/drawing/2014/main" xmlns="" id="{99995062-2F54-4ABA-8F51-85EB2E90E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2602"/>
            <a:ext cx="2778141" cy="364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ctet Vodun — mechaddiction: ArtStation - Zerog 1, Jan Buragay...">
            <a:extLst>
              <a:ext uri="{FF2B5EF4-FFF2-40B4-BE49-F238E27FC236}">
                <a16:creationId xmlns:a16="http://schemas.microsoft.com/office/drawing/2014/main" xmlns="" id="{674978B6-19C4-4FDB-ACE4-5B307AA1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936" y="1272629"/>
            <a:ext cx="2805907" cy="255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Would be cool if people were in miniature walkers when they left the ship most of the time.">
            <a:extLst>
              <a:ext uri="{FF2B5EF4-FFF2-40B4-BE49-F238E27FC236}">
                <a16:creationId xmlns:a16="http://schemas.microsoft.com/office/drawing/2014/main" xmlns="" id="{6C64B7E8-A8A6-430E-82D7-92BDE967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064" y="3782063"/>
            <a:ext cx="1994569" cy="239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 ">
            <a:extLst>
              <a:ext uri="{FF2B5EF4-FFF2-40B4-BE49-F238E27FC236}">
                <a16:creationId xmlns:a16="http://schemas.microsoft.com/office/drawing/2014/main" xmlns="" id="{567F8AAD-B2C0-4BE2-BB0A-BFBDAF65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067" y="1328512"/>
            <a:ext cx="3475131" cy="463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618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373984-4409-42B0-88A2-1855202B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캐릭터디자인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EEA6A99-1FA3-4481-B5F4-72267D722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5880" y="1825625"/>
            <a:ext cx="4247920" cy="4351338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사이즈는 </a:t>
            </a:r>
            <a:r>
              <a:rPr lang="ko-KR" altLang="en-US" sz="2000" dirty="0" err="1" smtClean="0"/>
              <a:t>맵기준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- </a:t>
            </a:r>
            <a:r>
              <a:rPr lang="ko-KR" altLang="en-US" sz="2000" dirty="0" smtClean="0"/>
              <a:t>상체만 표현해서 </a:t>
            </a:r>
            <a:r>
              <a:rPr lang="ko-KR" altLang="en-US" sz="2000" dirty="0" err="1" smtClean="0"/>
              <a:t>볼륨감을</a:t>
            </a:r>
            <a:r>
              <a:rPr lang="ko-KR" altLang="en-US" sz="2000" dirty="0" smtClean="0"/>
              <a:t> 높일 수 있다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52CEDE2-2084-4CDC-B6F9-CED7DE3E1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F40F5F5-5B57-48D3-B05C-491FDA7C1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613C4D4-BECF-4E27-BC57-1606D361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8" name="내용 개체 틀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4152" y="1406190"/>
            <a:ext cx="5891728" cy="331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uccessor of the Coral Throne by Sky-Burial on DeviantArt">
            <a:extLst>
              <a:ext uri="{FF2B5EF4-FFF2-40B4-BE49-F238E27FC236}">
                <a16:creationId xmlns:a16="http://schemas.microsoft.com/office/drawing/2014/main" xmlns="" id="{632EB142-3EFF-4CF4-8054-CA50AF53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06" y="1343168"/>
            <a:ext cx="2600226" cy="273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432" y="4783309"/>
            <a:ext cx="2129286" cy="174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6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r>
              <a:rPr lang="en-US" altLang="ko-KR" dirty="0"/>
              <a:t>(contents)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게 임 소 개</a:t>
            </a:r>
            <a:endParaRPr lang="en-US" altLang="ko-KR" dirty="0" smtClean="0"/>
          </a:p>
          <a:p>
            <a:r>
              <a:rPr lang="ko-KR" altLang="en-US" dirty="0" smtClean="0"/>
              <a:t>제 작 </a:t>
            </a:r>
            <a:r>
              <a:rPr lang="ko-KR" altLang="en-US" dirty="0" err="1" smtClean="0"/>
              <a:t>스케쥴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제 작 프로세스 </a:t>
            </a:r>
            <a:endParaRPr lang="en-US" altLang="ko-KR" dirty="0" smtClean="0"/>
          </a:p>
          <a:p>
            <a:r>
              <a:rPr lang="ko-KR" altLang="en-US" dirty="0" smtClean="0"/>
              <a:t>업 무 분 담</a:t>
            </a:r>
            <a:endParaRPr lang="en-US" altLang="ko-KR" dirty="0"/>
          </a:p>
          <a:p>
            <a:r>
              <a:rPr lang="en-US" altLang="ko-KR" dirty="0" smtClean="0"/>
              <a:t>Tool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r>
              <a:rPr lang="ko-KR" altLang="en-US" dirty="0" smtClean="0"/>
              <a:t>레벨디자인 과정</a:t>
            </a:r>
            <a:endParaRPr lang="en-US" altLang="ko-KR" dirty="0" smtClean="0"/>
          </a:p>
          <a:p>
            <a:r>
              <a:rPr lang="ko-KR" altLang="en-US" dirty="0" smtClean="0"/>
              <a:t>플레이 영상</a:t>
            </a: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378C6-BE6B-4503-80E5-96D1D44FB257}" type="datetime1">
              <a:rPr lang="ko-KR" altLang="en-US" smtClean="0"/>
              <a:t>2020-02-12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866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E21B72-A0A7-4B5D-ADBF-79A1AE5F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Character (Boss) </a:t>
            </a:r>
            <a:r>
              <a:rPr lang="ko-KR" altLang="en-US" dirty="0"/>
              <a:t>실체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653D6E9-9209-49DA-94B4-7BDA822FF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1204" y="1403287"/>
            <a:ext cx="2852595" cy="47736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 smtClean="0"/>
              <a:t>이바노프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러시아 과학자</a:t>
            </a:r>
            <a:endParaRPr lang="en-US" altLang="ko-KR" sz="2000" dirty="0" smtClean="0"/>
          </a:p>
          <a:p>
            <a:r>
              <a:rPr lang="ko-KR" altLang="en-US" sz="2000" dirty="0" smtClean="0"/>
              <a:t>보스로봇에 </a:t>
            </a:r>
            <a:r>
              <a:rPr lang="ko-KR" altLang="en-US" sz="2000" dirty="0"/>
              <a:t>타고 있는 </a:t>
            </a:r>
            <a:r>
              <a:rPr lang="en-US" altLang="ko-KR" sz="2000" dirty="0"/>
              <a:t>BH</a:t>
            </a:r>
            <a:r>
              <a:rPr lang="ko-KR" altLang="en-US" sz="2000" dirty="0"/>
              <a:t>총수 이바노프 </a:t>
            </a:r>
            <a:endParaRPr lang="en-US" altLang="ko-KR" sz="2000" dirty="0"/>
          </a:p>
          <a:p>
            <a:r>
              <a:rPr lang="en-US" altLang="ko-KR" sz="2000" dirty="0"/>
              <a:t>Pure human</a:t>
            </a:r>
            <a:r>
              <a:rPr lang="ko-KR" altLang="en-US" sz="2000" dirty="0"/>
              <a:t>을 가지고 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r>
              <a:rPr lang="ko-KR" altLang="en-US" sz="2000" dirty="0"/>
              <a:t>마지막에 플레이어는 </a:t>
            </a:r>
            <a:r>
              <a:rPr lang="en-US" altLang="ko-KR" sz="2000" dirty="0" err="1"/>
              <a:t>cyberHeart</a:t>
            </a:r>
            <a:r>
              <a:rPr lang="ko-KR" altLang="en-US" sz="2000" dirty="0"/>
              <a:t>를 가지고 </a:t>
            </a:r>
            <a:r>
              <a:rPr lang="en-US" altLang="ko-KR" sz="2000" dirty="0" err="1"/>
              <a:t>PureHuman</a:t>
            </a:r>
            <a:r>
              <a:rPr lang="ko-KR" altLang="en-US" sz="2000" dirty="0"/>
              <a:t>을 부화할지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EEFBBE5-8A6F-4AEB-AD17-8F41554F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FD6735-E8D9-497C-9D79-7B4020CE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9C6B6A6-1E82-46AF-9A46-01EE9956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3074" name="Picture 2" descr="love this coat - maybe work in some type of german looking symbols.  I also like the idea of attached tool appendages">
            <a:extLst>
              <a:ext uri="{FF2B5EF4-FFF2-40B4-BE49-F238E27FC236}">
                <a16:creationId xmlns:a16="http://schemas.microsoft.com/office/drawing/2014/main" xmlns="" id="{D9406857-FE8A-4517-95B8-61321D2D3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39" y="1403287"/>
            <a:ext cx="2096476" cy="29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 ">
            <a:extLst>
              <a:ext uri="{FF2B5EF4-FFF2-40B4-BE49-F238E27FC236}">
                <a16:creationId xmlns:a16="http://schemas.microsoft.com/office/drawing/2014/main" xmlns="" id="{5B3FB4A3-2B57-4EE2-932C-11D55C1AD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626" y="1403287"/>
            <a:ext cx="3602555" cy="284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ghtresist: “ Neo Japan 2202 - Borei, Johnson Ting ”">
            <a:extLst>
              <a:ext uri="{FF2B5EF4-FFF2-40B4-BE49-F238E27FC236}">
                <a16:creationId xmlns:a16="http://schemas.microsoft.com/office/drawing/2014/main" xmlns="" id="{3EDA001D-04BF-4733-B287-F9049C9E0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68" y="1352873"/>
            <a:ext cx="1903104" cy="320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eath Stranding - BB Pod">
            <a:extLst>
              <a:ext uri="{FF2B5EF4-FFF2-40B4-BE49-F238E27FC236}">
                <a16:creationId xmlns:a16="http://schemas.microsoft.com/office/drawing/2014/main" xmlns="" id="{88DAA8EF-DE1B-4F55-8090-3363D94F4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409" y="3937788"/>
            <a:ext cx="2309058" cy="230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eath Stranding - BB Pod">
            <a:extLst>
              <a:ext uri="{FF2B5EF4-FFF2-40B4-BE49-F238E27FC236}">
                <a16:creationId xmlns:a16="http://schemas.microsoft.com/office/drawing/2014/main" xmlns="" id="{4D7E0EAE-3007-4357-9CB6-8C6F7BF99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364" l="10000" r="98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573" y="2467049"/>
            <a:ext cx="979375" cy="97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xmlns="" id="{3D7976DB-9BE7-438D-B1FE-0883C2DB50DC}"/>
              </a:ext>
            </a:extLst>
          </p:cNvPr>
          <p:cNvSpPr/>
          <p:nvPr/>
        </p:nvSpPr>
        <p:spPr>
          <a:xfrm rot="5400000">
            <a:off x="5300552" y="3546284"/>
            <a:ext cx="1346406" cy="66697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389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월드맵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57292" y="1825625"/>
            <a:ext cx="4296508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스모그로 전체적으로 어둡고 불빛으로 표현되는 월드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829317" y="7134948"/>
            <a:ext cx="2743200" cy="365125"/>
          </a:xfrm>
        </p:spPr>
        <p:txBody>
          <a:bodyPr/>
          <a:lstStyle/>
          <a:p>
            <a:fld id="{1224457D-3F5D-4D68-9E2B-BEDE4E031B5C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4098" name="Picture 2" descr="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" t="71753" r="-218" b="126"/>
          <a:stretch/>
        </p:blipFill>
        <p:spPr bwMode="auto">
          <a:xfrm>
            <a:off x="895350" y="2001604"/>
            <a:ext cx="5372100" cy="351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xmlns="" id="{4466C06E-B220-44AF-BBD7-536E62416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292" y="2702648"/>
            <a:ext cx="45148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037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573144C-A3F8-403B-9600-A86445E0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BH </a:t>
            </a:r>
            <a:r>
              <a:rPr lang="ko-KR" altLang="en-US" dirty="0"/>
              <a:t>연구소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83241AF-E76D-4C3E-8599-7A3632377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486" y="1825625"/>
            <a:ext cx="3851313" cy="4351338"/>
          </a:xfrm>
        </p:spPr>
        <p:txBody>
          <a:bodyPr/>
          <a:lstStyle/>
          <a:p>
            <a:r>
              <a:rPr lang="ko-KR" altLang="en-US" dirty="0" smtClean="0"/>
              <a:t>최첨단 보안시설</a:t>
            </a:r>
            <a:endParaRPr lang="en-US" altLang="ko-KR" dirty="0" smtClean="0"/>
          </a:p>
          <a:p>
            <a:r>
              <a:rPr lang="ko-KR" altLang="en-US" dirty="0" err="1" smtClean="0"/>
              <a:t>전투드론</a:t>
            </a:r>
            <a:endParaRPr lang="en-US" altLang="ko-KR" dirty="0" smtClean="0"/>
          </a:p>
          <a:p>
            <a:r>
              <a:rPr lang="ko-KR" altLang="en-US" dirty="0" smtClean="0"/>
              <a:t>전투 사이보그</a:t>
            </a:r>
            <a:endParaRPr lang="en-US" altLang="ko-KR" dirty="0" smtClean="0"/>
          </a:p>
          <a:p>
            <a:r>
              <a:rPr lang="ko-KR" altLang="en-US" dirty="0" smtClean="0"/>
              <a:t>전자트랩과 외부해킹에 강력함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83E3277-FD8A-415A-A07C-0DA16935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F033999-3D3F-40E1-BE62-5A7C9078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96E6AE8-1676-4C6B-9A97-EFDDEB74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7170" name="Picture 2" descr=" ">
            <a:extLst>
              <a:ext uri="{FF2B5EF4-FFF2-40B4-BE49-F238E27FC236}">
                <a16:creationId xmlns:a16="http://schemas.microsoft.com/office/drawing/2014/main" xmlns="" id="{4CF689B8-6253-42AA-BA34-938C5FBD7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27" y="1266940"/>
            <a:ext cx="2196393" cy="376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iopunk - Imgur">
            <a:extLst>
              <a:ext uri="{FF2B5EF4-FFF2-40B4-BE49-F238E27FC236}">
                <a16:creationId xmlns:a16="http://schemas.microsoft.com/office/drawing/2014/main" xmlns="" id="{ABFF2662-5AE7-4D15-9786-B0C518691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382" y="1266940"/>
            <a:ext cx="2352283" cy="376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ight by Patrick Faulwetter | 2D | CGSociety">
            <a:extLst>
              <a:ext uri="{FF2B5EF4-FFF2-40B4-BE49-F238E27FC236}">
                <a16:creationId xmlns:a16="http://schemas.microsoft.com/office/drawing/2014/main" xmlns="" id="{DA4CE283-00DB-4A23-9A2A-872096F7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018" y="1266940"/>
            <a:ext cx="2352283" cy="374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570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레벨디자인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7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35" y="1567284"/>
            <a:ext cx="11954865" cy="432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561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Display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8416" y="1584397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353056" y="1682496"/>
            <a:ext cx="1341120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하트개수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375904" y="4730496"/>
            <a:ext cx="1341120" cy="106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미니맵</a:t>
            </a:r>
            <a:endParaRPr lang="ko-KR" altLang="en-US" dirty="0"/>
          </a:p>
        </p:txBody>
      </p:sp>
      <p:sp>
        <p:nvSpPr>
          <p:cNvPr id="14" name="왼쪽 화살표 13"/>
          <p:cNvSpPr/>
          <p:nvPr/>
        </p:nvSpPr>
        <p:spPr>
          <a:xfrm>
            <a:off x="9592056" y="4907280"/>
            <a:ext cx="780288" cy="7071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53056" y="5315712"/>
            <a:ext cx="1341120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무기정보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828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완성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597" y="1825625"/>
            <a:ext cx="5708806" cy="4351338"/>
          </a:xfrm>
        </p:spPr>
      </p:pic>
      <p:sp>
        <p:nvSpPr>
          <p:cNvPr id="3" name="설명선 2 2"/>
          <p:cNvSpPr/>
          <p:nvPr/>
        </p:nvSpPr>
        <p:spPr>
          <a:xfrm flipH="1">
            <a:off x="1292352" y="2571346"/>
            <a:ext cx="1267968" cy="7924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4423"/>
              <a:gd name="adj6" fmla="val -80321"/>
            </a:avLst>
          </a:prstGeom>
          <a:ln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HP</a:t>
            </a:r>
            <a:r>
              <a:rPr lang="ko-KR" altLang="en-US" sz="1400" dirty="0" smtClean="0"/>
              <a:t>정보</a:t>
            </a:r>
            <a:endParaRPr lang="ko-KR" altLang="en-US" sz="1400" dirty="0"/>
          </a:p>
        </p:txBody>
      </p:sp>
      <p:sp>
        <p:nvSpPr>
          <p:cNvPr id="8" name="설명선 2 7"/>
          <p:cNvSpPr/>
          <p:nvPr/>
        </p:nvSpPr>
        <p:spPr>
          <a:xfrm flipH="1">
            <a:off x="1292352" y="5077937"/>
            <a:ext cx="1267968" cy="7924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2500"/>
              <a:gd name="adj6" fmla="val -77436"/>
            </a:avLst>
          </a:prstGeom>
          <a:ln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무기</a:t>
            </a:r>
            <a:r>
              <a:rPr lang="en-US" altLang="ko-KR" sz="1400" dirty="0" smtClean="0"/>
              <a:t>&amp;Ammo</a:t>
            </a:r>
            <a:endParaRPr lang="ko-KR" altLang="en-US" sz="1400" dirty="0"/>
          </a:p>
        </p:txBody>
      </p:sp>
      <p:sp>
        <p:nvSpPr>
          <p:cNvPr id="10" name="설명선 2 9"/>
          <p:cNvSpPr/>
          <p:nvPr/>
        </p:nvSpPr>
        <p:spPr>
          <a:xfrm>
            <a:off x="9631680" y="4895057"/>
            <a:ext cx="1242847" cy="7924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2500"/>
              <a:gd name="adj6" fmla="val -77436"/>
            </a:avLst>
          </a:prstGeom>
          <a:ln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네비게이션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41814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게임플로우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en-US" altLang="ko-KR" dirty="0"/>
              <a:t>      1. </a:t>
            </a:r>
            <a:r>
              <a:rPr lang="ko-KR" altLang="en-US" dirty="0"/>
              <a:t>타이틀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2. </a:t>
            </a:r>
            <a:r>
              <a:rPr lang="ko-KR" altLang="en-US" dirty="0"/>
              <a:t>게임시작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3. </a:t>
            </a:r>
            <a:r>
              <a:rPr lang="ko-KR" altLang="en-US" dirty="0" err="1"/>
              <a:t>컷씬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스토리라인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 4. </a:t>
            </a:r>
            <a:r>
              <a:rPr lang="ko-KR" altLang="en-US" dirty="0" err="1"/>
              <a:t>인게임</a:t>
            </a:r>
            <a:r>
              <a:rPr lang="ko-KR" altLang="en-US" dirty="0"/>
              <a:t> 시작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5. </a:t>
            </a:r>
            <a:r>
              <a:rPr lang="ko-KR" altLang="en-US" dirty="0" err="1"/>
              <a:t>튜토리얼</a:t>
            </a:r>
            <a:r>
              <a:rPr lang="ko-KR" altLang="en-US" dirty="0"/>
              <a:t> 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6. </a:t>
            </a:r>
            <a:r>
              <a:rPr lang="ko-KR" altLang="en-US" dirty="0"/>
              <a:t>플레이 시나리오 </a:t>
            </a:r>
            <a:r>
              <a:rPr lang="en-US" altLang="ko-KR" sz="2000" dirty="0"/>
              <a:t>(</a:t>
            </a:r>
            <a:r>
              <a:rPr lang="ko-KR" altLang="en-US" sz="2000" dirty="0"/>
              <a:t>필드 플레이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던전플레이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보스전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엔딩컷씬</a:t>
            </a:r>
            <a:r>
              <a:rPr lang="ko-KR" altLang="en-US" sz="2000" dirty="0"/>
              <a:t> </a:t>
            </a:r>
            <a:r>
              <a:rPr lang="en-US" altLang="ko-KR" sz="2000" dirty="0"/>
              <a:t>)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7. </a:t>
            </a:r>
            <a:r>
              <a:rPr lang="ko-KR" altLang="en-US" dirty="0"/>
              <a:t>엔딩 후 </a:t>
            </a:r>
            <a:r>
              <a:rPr lang="ko-KR" altLang="en-US" dirty="0" err="1"/>
              <a:t>스탭롤</a:t>
            </a:r>
            <a:r>
              <a:rPr lang="ko-KR" altLang="en-US" dirty="0"/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806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flow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838200" y="5559551"/>
            <a:ext cx="10515600" cy="617411"/>
          </a:xfrm>
        </p:spPr>
        <p:txBody>
          <a:bodyPr>
            <a:normAutofit/>
          </a:bodyPr>
          <a:lstStyle/>
          <a:p>
            <a:r>
              <a:rPr lang="ko-KR" altLang="en-US" sz="1600" dirty="0" err="1" smtClean="0"/>
              <a:t>맵은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Phase </a:t>
            </a:r>
            <a:r>
              <a:rPr lang="ko-KR" altLang="en-US" sz="1600" dirty="0" smtClean="0"/>
              <a:t>개념으로 동일 </a:t>
            </a:r>
            <a:r>
              <a:rPr lang="ko-KR" altLang="en-US" sz="1600" dirty="0" err="1" smtClean="0"/>
              <a:t>맵에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여러이벤트가</a:t>
            </a:r>
            <a:r>
              <a:rPr lang="ko-KR" altLang="en-US" sz="1600" dirty="0" smtClean="0"/>
              <a:t> 작동할 수 있게 설계합니다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페이즈가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넘어가는것은</a:t>
            </a:r>
            <a:r>
              <a:rPr lang="ko-KR" altLang="en-US" sz="1600" dirty="0" smtClean="0"/>
              <a:t> 유저에게 알릴 필요는 없습니다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999744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Intro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252216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634228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Cut-Scene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8016240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World-map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198608" y="386092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Dungeon-</a:t>
            </a:r>
            <a:r>
              <a:rPr lang="en-US" altLang="ko-KR" dirty="0" err="1" smtClean="0"/>
              <a:t>enterance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198608" y="2218944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Cut-Scene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016240" y="386092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A-1</a:t>
            </a:r>
          </a:p>
          <a:p>
            <a:pPr algn="ctr"/>
            <a:r>
              <a:rPr lang="en-US" altLang="ko-KR" dirty="0" smtClean="0"/>
              <a:t>B-1</a:t>
            </a:r>
          </a:p>
          <a:p>
            <a:pPr algn="ctr"/>
            <a:r>
              <a:rPr lang="en-US" altLang="ko-KR" dirty="0" smtClean="0"/>
              <a:t>C-1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>
            <a:off x="2694432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4981956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406640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9662160" y="2462784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10777728" y="3170721"/>
            <a:ext cx="414528" cy="591868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 rot="10800000">
            <a:off x="9662160" y="4145280"/>
            <a:ext cx="46329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4981956" y="4145280"/>
            <a:ext cx="2955036" cy="34137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868931" y="4273930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Phase 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25902" y="4070159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Phase 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252216" y="386092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Boss-area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825871" y="4616417"/>
            <a:ext cx="1572768" cy="853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C-2</a:t>
            </a:r>
            <a:endParaRPr lang="ko-KR" altLang="en-US" dirty="0"/>
          </a:p>
        </p:txBody>
      </p:sp>
      <p:cxnSp>
        <p:nvCxnSpPr>
          <p:cNvPr id="26" name="꺾인 연결선 25"/>
          <p:cNvCxnSpPr>
            <a:stCxn id="13" idx="2"/>
            <a:endCxn id="24" idx="3"/>
          </p:cNvCxnSpPr>
          <p:nvPr/>
        </p:nvCxnSpPr>
        <p:spPr>
          <a:xfrm rot="5400000">
            <a:off x="7936247" y="4176760"/>
            <a:ext cx="328770" cy="14039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4" idx="1"/>
            <a:endCxn id="20" idx="3"/>
          </p:cNvCxnSpPr>
          <p:nvPr/>
        </p:nvCxnSpPr>
        <p:spPr>
          <a:xfrm rot="10800000">
            <a:off x="4824985" y="4287647"/>
            <a:ext cx="1000887" cy="7554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394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8200" y="2649894"/>
            <a:ext cx="5767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/>
              <a:t>게임 소개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233551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게임소개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978090"/>
            <a:ext cx="105156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Cyber Heart </a:t>
            </a:r>
            <a:r>
              <a:rPr lang="ko-KR" altLang="en-US" sz="2000" b="1" dirty="0" smtClean="0"/>
              <a:t>는 </a:t>
            </a:r>
            <a:r>
              <a:rPr lang="en-US" altLang="ko-KR" sz="2000" b="1" dirty="0" smtClean="0"/>
              <a:t>RPG MAKER </a:t>
            </a:r>
            <a:r>
              <a:rPr lang="ko-KR" altLang="en-US" sz="2000" b="1" dirty="0" smtClean="0"/>
              <a:t>툴을 이용하여 제작한 액션어드벤처 게임 입니다</a:t>
            </a:r>
            <a:r>
              <a:rPr lang="en-US" altLang="ko-KR" sz="2000" b="1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주인공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크리스티나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AI (</a:t>
            </a:r>
            <a:r>
              <a:rPr lang="ko-KR" altLang="en-US" dirty="0" err="1" smtClean="0"/>
              <a:t>알프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도움을 받으며 </a:t>
            </a:r>
            <a:r>
              <a:rPr lang="ko-KR" altLang="en-US" dirty="0" err="1" smtClean="0"/>
              <a:t>도난당한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CyberHeart</a:t>
            </a:r>
            <a:r>
              <a:rPr lang="ko-KR" altLang="en-US" dirty="0" smtClean="0"/>
              <a:t>를 되찾으러 가는 모험을 액션어드벤처 장르로 표현했으며 전체 </a:t>
            </a:r>
            <a:r>
              <a:rPr lang="ko-KR" altLang="en-US" dirty="0" err="1" smtClean="0"/>
              <a:t>시나리오중</a:t>
            </a:r>
            <a:r>
              <a:rPr lang="ko-KR" altLang="en-US" dirty="0" smtClean="0"/>
              <a:t> 마지막 장소인 </a:t>
            </a:r>
            <a:r>
              <a:rPr lang="en-US" altLang="ko-KR" dirty="0" smtClean="0"/>
              <a:t>BH</a:t>
            </a:r>
            <a:r>
              <a:rPr lang="ko-KR" altLang="en-US" dirty="0" smtClean="0"/>
              <a:t>연구소를 공략하는 플레이를 </a:t>
            </a:r>
            <a:r>
              <a:rPr lang="en-US" altLang="ko-KR" dirty="0" smtClean="0"/>
              <a:t>15~20</a:t>
            </a:r>
            <a:r>
              <a:rPr lang="ko-KR" altLang="en-US" dirty="0" smtClean="0"/>
              <a:t>분 정도의 플레이타임으로 진행합니다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전체 플레이 시나리오를 </a:t>
            </a:r>
            <a:r>
              <a:rPr lang="ko-KR" altLang="en-US" dirty="0" err="1" smtClean="0"/>
              <a:t>플렉탈구조로</a:t>
            </a:r>
            <a:r>
              <a:rPr lang="ko-KR" altLang="en-US" dirty="0" smtClean="0"/>
              <a:t> 제작하려고 시도 하였고 각 </a:t>
            </a:r>
            <a:r>
              <a:rPr lang="ko-KR" altLang="en-US" dirty="0" err="1" smtClean="0"/>
              <a:t>맵은</a:t>
            </a:r>
            <a:r>
              <a:rPr lang="ko-KR" altLang="en-US" dirty="0" smtClean="0"/>
              <a:t> 모듈화해서 </a:t>
            </a:r>
            <a:r>
              <a:rPr lang="ko-KR" altLang="en-US" dirty="0" err="1" smtClean="0"/>
              <a:t>맵당</a:t>
            </a:r>
            <a:r>
              <a:rPr lang="ko-KR" altLang="en-US" dirty="0" smtClean="0"/>
              <a:t> 표현되는 제한된 사항을 시스템화 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액션어드벤처 게임 장르의 특징을 </a:t>
            </a:r>
            <a:r>
              <a:rPr lang="ko-KR" altLang="en-US" dirty="0" err="1" smtClean="0"/>
              <a:t>표현하기위해</a:t>
            </a:r>
            <a:r>
              <a:rPr lang="ko-KR" altLang="en-US" dirty="0" smtClean="0"/>
              <a:t> 캐릭터 액션을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무기시스템을 </a:t>
            </a:r>
            <a:r>
              <a:rPr lang="ko-KR" altLang="en-US" dirty="0" err="1" smtClean="0"/>
              <a:t>스왑하면서</a:t>
            </a:r>
            <a:r>
              <a:rPr lang="ko-KR" altLang="en-US" dirty="0" smtClean="0"/>
              <a:t> 모듈을 장착해 다양한 액션에 변화를 주었으며 주인공은 </a:t>
            </a:r>
            <a:r>
              <a:rPr lang="ko-KR" altLang="en-US" dirty="0" err="1" smtClean="0"/>
              <a:t>맵별</a:t>
            </a:r>
            <a:r>
              <a:rPr lang="ko-KR" altLang="en-US" dirty="0" smtClean="0"/>
              <a:t> 상황에 맞춰 해당 무기와 모듈을 사용하여 미션을 해결하면서 다음 장소로 이동합니다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미니맵에</a:t>
            </a:r>
            <a:r>
              <a:rPr lang="ko-KR" altLang="en-US" dirty="0" smtClean="0"/>
              <a:t> 표시된 보스위치를 이동하기 위해 단계별로 진행하게 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플레이 가이드를 딱딱한 </a:t>
            </a:r>
            <a:r>
              <a:rPr lang="ko-KR" altLang="en-US" dirty="0" err="1" smtClean="0"/>
              <a:t>튜토리얼로</a:t>
            </a:r>
            <a:r>
              <a:rPr lang="ko-KR" altLang="en-US" dirty="0" smtClean="0"/>
              <a:t> 처리하지 않고 스토리상에 나오는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캐릭터가 주인공을 지원하는 설정의 스토리대사로 표현하였으며 </a:t>
            </a:r>
            <a:r>
              <a:rPr lang="ko-KR" altLang="en-US" dirty="0" err="1" smtClean="0"/>
              <a:t>엔딩후</a:t>
            </a:r>
            <a:r>
              <a:rPr lang="ko-KR" altLang="en-US" dirty="0" smtClean="0"/>
              <a:t> 분기를 주어 플레이어의 선택에 따라 결말이 달라지는 분기도 넣어봤습니다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857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#meme #bruh #app">
            <a:extLst>
              <a:ext uri="{FF2B5EF4-FFF2-40B4-BE49-F238E27FC236}">
                <a16:creationId xmlns:a16="http://schemas.microsoft.com/office/drawing/2014/main" xmlns="" id="{B716312C-C5BA-4D90-8E3F-6DBEBC424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555" y="1243446"/>
            <a:ext cx="2920648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게임소개 </a:t>
            </a:r>
            <a:r>
              <a:rPr lang="en-US" altLang="ko-KR" dirty="0" smtClean="0"/>
              <a:t>(Keyword)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243208" y="1104639"/>
            <a:ext cx="3749299" cy="374929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ko-KR" altLang="en-US" sz="4000" dirty="0" err="1"/>
              <a:t>디스토피아</a:t>
            </a:r>
            <a:endParaRPr lang="ko-KR" altLang="en-US" sz="4000" dirty="0"/>
          </a:p>
        </p:txBody>
      </p:sp>
      <p:sp>
        <p:nvSpPr>
          <p:cNvPr id="8" name="타원 7"/>
          <p:cNvSpPr/>
          <p:nvPr/>
        </p:nvSpPr>
        <p:spPr>
          <a:xfrm>
            <a:off x="2296371" y="1203831"/>
            <a:ext cx="2399790" cy="239979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en-US" altLang="ko-KR" sz="2000" dirty="0"/>
              <a:t>4</a:t>
            </a:r>
            <a:r>
              <a:rPr lang="ko-KR" altLang="en-US" sz="2000" dirty="0"/>
              <a:t>차</a:t>
            </a:r>
            <a:endParaRPr lang="en-US" altLang="ko-KR" sz="2000" dirty="0"/>
          </a:p>
          <a:p>
            <a:pPr algn="ctr"/>
            <a:r>
              <a:rPr lang="ko-KR" altLang="en-US" sz="2000" dirty="0"/>
              <a:t>산업혁명</a:t>
            </a:r>
          </a:p>
        </p:txBody>
      </p:sp>
      <p:sp>
        <p:nvSpPr>
          <p:cNvPr id="9" name="타원 8"/>
          <p:cNvSpPr/>
          <p:nvPr/>
        </p:nvSpPr>
        <p:spPr>
          <a:xfrm>
            <a:off x="849691" y="2149954"/>
            <a:ext cx="2103240" cy="2200404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유사기계</a:t>
            </a:r>
          </a:p>
        </p:txBody>
      </p:sp>
      <p:sp>
        <p:nvSpPr>
          <p:cNvPr id="10" name="타원 9"/>
          <p:cNvSpPr/>
          <p:nvPr/>
        </p:nvSpPr>
        <p:spPr>
          <a:xfrm>
            <a:off x="1256560" y="3739989"/>
            <a:ext cx="1731851" cy="173185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불쾌한</a:t>
            </a:r>
            <a:endParaRPr lang="en-US" altLang="ko-KR" sz="2000" dirty="0"/>
          </a:p>
          <a:p>
            <a:pPr algn="ctr"/>
            <a:r>
              <a:rPr lang="ko-KR" altLang="en-US" sz="2000" dirty="0"/>
              <a:t>골짜기</a:t>
            </a:r>
          </a:p>
        </p:txBody>
      </p:sp>
      <p:sp>
        <p:nvSpPr>
          <p:cNvPr id="11" name="타원 10"/>
          <p:cNvSpPr/>
          <p:nvPr/>
        </p:nvSpPr>
        <p:spPr>
          <a:xfrm>
            <a:off x="2774936" y="5045994"/>
            <a:ext cx="1558115" cy="155811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400" dirty="0" err="1"/>
              <a:t>반로봇단체</a:t>
            </a:r>
            <a:endParaRPr lang="ko-KR" altLang="en-US" sz="3200" dirty="0"/>
          </a:p>
        </p:txBody>
      </p:sp>
      <p:sp>
        <p:nvSpPr>
          <p:cNvPr id="12" name="타원 11"/>
          <p:cNvSpPr/>
          <p:nvPr/>
        </p:nvSpPr>
        <p:spPr>
          <a:xfrm>
            <a:off x="2825016" y="3956833"/>
            <a:ext cx="1436531" cy="143653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 err="1"/>
              <a:t>휴머</a:t>
            </a:r>
            <a:endParaRPr lang="en-US" altLang="ko-KR" sz="2000" dirty="0"/>
          </a:p>
          <a:p>
            <a:pPr algn="ctr"/>
            <a:r>
              <a:rPr lang="ko-KR" altLang="en-US" sz="2000" dirty="0" err="1"/>
              <a:t>노이드</a:t>
            </a:r>
            <a:endParaRPr lang="ko-KR" altLang="en-US" sz="2000" dirty="0"/>
          </a:p>
        </p:txBody>
      </p:sp>
      <p:sp>
        <p:nvSpPr>
          <p:cNvPr id="22" name="타원 21"/>
          <p:cNvSpPr/>
          <p:nvPr/>
        </p:nvSpPr>
        <p:spPr>
          <a:xfrm>
            <a:off x="4200727" y="4551130"/>
            <a:ext cx="1234688" cy="1198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에너지</a:t>
            </a:r>
            <a:endParaRPr lang="en-US" altLang="ko-KR" sz="2000" dirty="0"/>
          </a:p>
          <a:p>
            <a:pPr algn="ctr"/>
            <a:r>
              <a:rPr lang="ko-KR" altLang="en-US" sz="2000" dirty="0"/>
              <a:t>고갈</a:t>
            </a:r>
          </a:p>
        </p:txBody>
      </p:sp>
      <p:sp>
        <p:nvSpPr>
          <p:cNvPr id="24" name="타원 23"/>
          <p:cNvSpPr/>
          <p:nvPr/>
        </p:nvSpPr>
        <p:spPr>
          <a:xfrm>
            <a:off x="6886539" y="4048422"/>
            <a:ext cx="1611032" cy="1611032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/>
              <a:t>기계화</a:t>
            </a:r>
            <a:endParaRPr lang="ko-KR" altLang="en-US" sz="2000" dirty="0"/>
          </a:p>
        </p:txBody>
      </p:sp>
      <p:sp>
        <p:nvSpPr>
          <p:cNvPr id="25" name="타원 24"/>
          <p:cNvSpPr/>
          <p:nvPr/>
        </p:nvSpPr>
        <p:spPr>
          <a:xfrm>
            <a:off x="2561267" y="3054824"/>
            <a:ext cx="1158571" cy="115857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dirty="0"/>
              <a:t>로봇</a:t>
            </a:r>
            <a:endParaRPr lang="en-US" altLang="ko-KR" dirty="0"/>
          </a:p>
          <a:p>
            <a:pPr algn="ctr"/>
            <a:r>
              <a:rPr lang="ko-KR" altLang="en-US" dirty="0"/>
              <a:t>공학</a:t>
            </a:r>
          </a:p>
        </p:txBody>
      </p:sp>
      <p:sp>
        <p:nvSpPr>
          <p:cNvPr id="26" name="타원 25"/>
          <p:cNvSpPr/>
          <p:nvPr/>
        </p:nvSpPr>
        <p:spPr>
          <a:xfrm>
            <a:off x="5652209" y="4103461"/>
            <a:ext cx="1234688" cy="1198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 smtClean="0"/>
              <a:t>자연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파괴</a:t>
            </a:r>
            <a:endParaRPr lang="ko-KR" altLang="en-US" sz="2000" dirty="0"/>
          </a:p>
        </p:txBody>
      </p:sp>
      <p:sp>
        <p:nvSpPr>
          <p:cNvPr id="27" name="타원 26"/>
          <p:cNvSpPr/>
          <p:nvPr/>
        </p:nvSpPr>
        <p:spPr>
          <a:xfrm>
            <a:off x="7636765" y="2658478"/>
            <a:ext cx="2136316" cy="2136316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대체의학</a:t>
            </a:r>
            <a:endParaRPr lang="en-US" altLang="ko-KR" sz="2000" dirty="0"/>
          </a:p>
        </p:txBody>
      </p:sp>
      <p:sp>
        <p:nvSpPr>
          <p:cNvPr id="31" name="타원 30"/>
          <p:cNvSpPr/>
          <p:nvPr/>
        </p:nvSpPr>
        <p:spPr>
          <a:xfrm>
            <a:off x="4009235" y="2692902"/>
            <a:ext cx="1973874" cy="191545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/>
              <a:t>사이버펑크</a:t>
            </a:r>
            <a:endParaRPr lang="ko-KR" altLang="en-US" sz="2000" dirty="0"/>
          </a:p>
        </p:txBody>
      </p:sp>
      <p:sp>
        <p:nvSpPr>
          <p:cNvPr id="13" name="타원 12"/>
          <p:cNvSpPr/>
          <p:nvPr/>
        </p:nvSpPr>
        <p:spPr>
          <a:xfrm>
            <a:off x="4087680" y="1364100"/>
            <a:ext cx="1542938" cy="1542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인공</a:t>
            </a:r>
            <a:endParaRPr lang="en-US" altLang="ko-KR" sz="2000" dirty="0"/>
          </a:p>
          <a:p>
            <a:pPr algn="ctr"/>
            <a:r>
              <a:rPr lang="ko-KR" altLang="en-US" sz="2000" dirty="0"/>
              <a:t>지능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7959297" y="5130815"/>
            <a:ext cx="1231223" cy="450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195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Chronicle (</a:t>
            </a:r>
            <a:r>
              <a:rPr lang="ko-KR" altLang="en-US" dirty="0"/>
              <a:t>연대기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4770" y="5568461"/>
            <a:ext cx="10709030" cy="798014"/>
          </a:xfrm>
        </p:spPr>
        <p:txBody>
          <a:bodyPr>
            <a:normAutofit fontScale="47500" lnSpcReduction="20000"/>
          </a:bodyPr>
          <a:lstStyle/>
          <a:p>
            <a:r>
              <a:rPr lang="en-US" altLang="ko-KR" dirty="0"/>
              <a:t>15</a:t>
            </a:r>
            <a:r>
              <a:rPr lang="ko-KR" altLang="en-US" dirty="0"/>
              <a:t>년 주기로 큰 변화가 발생한다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대체의학과 바이러스를 완전한 차단으로 인간의 생명력은 에너지자원에 의존한다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게임스토리는 사이버하트를 </a:t>
            </a:r>
            <a:r>
              <a:rPr lang="ko-KR" altLang="en-US" dirty="0" smtClean="0"/>
              <a:t>찾기 위해 전투능력을 가진 주인공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크리스틴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ko-KR" altLang="en-US" dirty="0"/>
              <a:t>모험을 액션</a:t>
            </a:r>
            <a:r>
              <a:rPr lang="en-US" altLang="ko-KR" dirty="0"/>
              <a:t>RPG</a:t>
            </a:r>
            <a:r>
              <a:rPr lang="ko-KR" altLang="en-US" dirty="0"/>
              <a:t>로 진행한다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38200" y="3470031"/>
            <a:ext cx="1026941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44770" y="3084767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2020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450123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2045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4292111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2060</a:t>
            </a:r>
            <a:endParaRPr lang="ko-KR" altLang="en-US" sz="1200" dirty="0"/>
          </a:p>
        </p:txBody>
      </p:sp>
      <p:sp>
        <p:nvSpPr>
          <p:cNvPr id="12" name="타원 11"/>
          <p:cNvSpPr/>
          <p:nvPr/>
        </p:nvSpPr>
        <p:spPr>
          <a:xfrm>
            <a:off x="6031785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2075</a:t>
            </a:r>
            <a:endParaRPr lang="ko-KR" altLang="en-US" dirty="0"/>
          </a:p>
        </p:txBody>
      </p:sp>
      <p:sp>
        <p:nvSpPr>
          <p:cNvPr id="13" name="설명선 2(강조선) 12"/>
          <p:cNvSpPr/>
          <p:nvPr/>
        </p:nvSpPr>
        <p:spPr>
          <a:xfrm>
            <a:off x="1799492" y="2039096"/>
            <a:ext cx="1652954" cy="943543"/>
          </a:xfrm>
          <a:prstGeom prst="accent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800" dirty="0"/>
              <a:t>4</a:t>
            </a:r>
            <a:r>
              <a:rPr lang="ko-KR" altLang="en-US" sz="800" dirty="0"/>
              <a:t>차 </a:t>
            </a:r>
            <a:r>
              <a:rPr lang="ko-KR" altLang="en-US" sz="800" dirty="0" err="1"/>
              <a:t>혁명이후</a:t>
            </a:r>
            <a:r>
              <a:rPr lang="ko-KR" altLang="en-US" sz="800" dirty="0"/>
              <a:t> 인공지능과 로봇기술의 폭발적인 성장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자동화 가속화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주인공의 부모님이 </a:t>
            </a:r>
            <a:r>
              <a:rPr lang="ko-KR" altLang="en-US" sz="800" dirty="0" err="1"/>
              <a:t>오메가고를</a:t>
            </a:r>
            <a:r>
              <a:rPr lang="ko-KR" altLang="en-US" sz="800" dirty="0"/>
              <a:t> 개발함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주인공이 태어남</a:t>
            </a:r>
          </a:p>
        </p:txBody>
      </p:sp>
      <p:sp>
        <p:nvSpPr>
          <p:cNvPr id="14" name="설명선 2(강조선) 13"/>
          <p:cNvSpPr/>
          <p:nvPr/>
        </p:nvSpPr>
        <p:spPr>
          <a:xfrm>
            <a:off x="3327888" y="4070351"/>
            <a:ext cx="1928446" cy="107763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757"/>
              <a:gd name="adj6" fmla="val -2235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대부분이 자동화 되면서 인간의 삶의 형태가 바뀌고 노동의 패턴이 바뀌면서 인간생체리듬이 약화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대체의학의 발달로 기계화가 유행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인간의 생명력이 비약적으로 증가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주인공이 대체의학공학박사로 졸업 </a:t>
            </a:r>
          </a:p>
        </p:txBody>
      </p:sp>
      <p:sp>
        <p:nvSpPr>
          <p:cNvPr id="15" name="설명선 2(강조선) 14"/>
          <p:cNvSpPr/>
          <p:nvPr/>
        </p:nvSpPr>
        <p:spPr>
          <a:xfrm>
            <a:off x="7189176" y="3993308"/>
            <a:ext cx="1730620" cy="1519031"/>
          </a:xfrm>
          <a:prstGeom prst="accentCallout2">
            <a:avLst>
              <a:gd name="adj1" fmla="val 18750"/>
              <a:gd name="adj2" fmla="val -8333"/>
              <a:gd name="adj3" fmla="val 19553"/>
              <a:gd name="adj4" fmla="val -29348"/>
              <a:gd name="adj5" fmla="val -15278"/>
              <a:gd name="adj6" fmla="val -5212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err="1"/>
              <a:t>나노로봇의</a:t>
            </a:r>
            <a:r>
              <a:rPr lang="ko-KR" altLang="en-US" sz="800" dirty="0"/>
              <a:t> 개발로 바이러스를 </a:t>
            </a:r>
            <a:r>
              <a:rPr lang="ko-KR" altLang="en-US" sz="800" dirty="0" err="1"/>
              <a:t>직접처치하는</a:t>
            </a:r>
            <a:r>
              <a:rPr lang="ko-KR" altLang="en-US" sz="800" dirty="0"/>
              <a:t> 기술개발</a:t>
            </a:r>
            <a:r>
              <a:rPr lang="en-US" altLang="ko-KR" sz="800" dirty="0"/>
              <a:t>. </a:t>
            </a:r>
            <a:r>
              <a:rPr lang="ko-KR" altLang="en-US" sz="800" dirty="0"/>
              <a:t>질병으로부터 해방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대부분의 사람들은 유행처럼 대체의학으로 </a:t>
            </a:r>
            <a:r>
              <a:rPr lang="en-US" altLang="ko-KR" sz="800" dirty="0"/>
              <a:t>50%</a:t>
            </a:r>
            <a:r>
              <a:rPr lang="ko-KR" altLang="en-US" sz="800" dirty="0"/>
              <a:t>이상 개조된 몸을 가진다</a:t>
            </a:r>
            <a:r>
              <a:rPr lang="en-US" altLang="ko-KR" sz="8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주인공은 완전한 </a:t>
            </a:r>
            <a:r>
              <a:rPr lang="ko-KR" altLang="en-US" sz="800" dirty="0" err="1"/>
              <a:t>휴머노이드를</a:t>
            </a:r>
            <a:r>
              <a:rPr lang="ko-KR" altLang="en-US" sz="800" dirty="0"/>
              <a:t> 창조하기 위해 사이버하트를 완성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에너지중심의 세계로 인해 에너지 약탈과 로봇에 반기를 든 세력이 생성</a:t>
            </a:r>
          </a:p>
        </p:txBody>
      </p:sp>
      <p:sp>
        <p:nvSpPr>
          <p:cNvPr id="16" name="설명선 2(강조선) 15"/>
          <p:cNvSpPr/>
          <p:nvPr/>
        </p:nvSpPr>
        <p:spPr>
          <a:xfrm>
            <a:off x="9208770" y="1826197"/>
            <a:ext cx="1931084" cy="118226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7543"/>
              <a:gd name="adj6" fmla="val -3826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에너지와 자원고갈로 인해  </a:t>
            </a:r>
            <a:endParaRPr lang="en-US" altLang="ko-KR" sz="800" dirty="0"/>
          </a:p>
          <a:p>
            <a:r>
              <a:rPr lang="en-US" altLang="ko-KR" sz="800" dirty="0"/>
              <a:t> </a:t>
            </a:r>
            <a:r>
              <a:rPr lang="ko-KR" altLang="en-US" sz="800" dirty="0"/>
              <a:t>전세계가 체제가 붕괴되고 기술과 로봇을 숭배하는 단체와 인간성을 유지하며 로봇을 반대하는 세력으로 나누어져 에너지를 </a:t>
            </a:r>
            <a:r>
              <a:rPr lang="ko-KR" altLang="en-US" sz="800" dirty="0" err="1"/>
              <a:t>쟁탈중이며</a:t>
            </a:r>
            <a:r>
              <a:rPr lang="ko-KR" altLang="en-US" sz="800" dirty="0"/>
              <a:t> 무한에너지 사이버하트가 만들어지면서 새로운 국면에 접어든다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7" name="타원 16"/>
          <p:cNvSpPr/>
          <p:nvPr/>
        </p:nvSpPr>
        <p:spPr>
          <a:xfrm>
            <a:off x="9272015" y="3095972"/>
            <a:ext cx="750278" cy="75027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G</a:t>
            </a:r>
            <a:endParaRPr lang="ko-KR" altLang="en-US" b="1" dirty="0"/>
          </a:p>
        </p:txBody>
      </p:sp>
      <p:sp>
        <p:nvSpPr>
          <p:cNvPr id="18" name="설명선 2(강조선) 17"/>
          <p:cNvSpPr/>
          <p:nvPr/>
        </p:nvSpPr>
        <p:spPr>
          <a:xfrm>
            <a:off x="5378327" y="1987101"/>
            <a:ext cx="2261822" cy="104487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8535"/>
              <a:gd name="adj6" fmla="val -3561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슈퍼 바이러스로 인해 전세계 인구의 절반이 사망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바이러스에 취약한 인간의 몸을 완전히 기계로 전환시키는 프로젝트진행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주인공의 부모님이 바이러스로 인해 사망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주인공은 바이러스로 인해 </a:t>
            </a:r>
            <a:r>
              <a:rPr lang="ko-KR" altLang="en-US" sz="800" dirty="0" err="1"/>
              <a:t>한쪽폐와</a:t>
            </a:r>
            <a:r>
              <a:rPr lang="ko-KR" altLang="en-US" sz="800" dirty="0"/>
              <a:t> </a:t>
            </a:r>
            <a:r>
              <a:rPr lang="ko-KR" altLang="en-US" sz="800" dirty="0" err="1"/>
              <a:t>왼쪽눈</a:t>
            </a:r>
            <a:r>
              <a:rPr lang="en-US" altLang="ko-KR" sz="800" dirty="0"/>
              <a:t>, </a:t>
            </a:r>
            <a:r>
              <a:rPr lang="ko-KR" altLang="en-US" sz="800" dirty="0" err="1"/>
              <a:t>오론손</a:t>
            </a:r>
            <a:r>
              <a:rPr lang="ko-KR" altLang="en-US" sz="800" dirty="0"/>
              <a:t> 기능을 잃는다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9" name="타원 18"/>
          <p:cNvSpPr/>
          <p:nvPr/>
        </p:nvSpPr>
        <p:spPr>
          <a:xfrm>
            <a:off x="8058149" y="3084767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2090</a:t>
            </a:r>
            <a:endParaRPr lang="ko-KR" altLang="en-US" dirty="0"/>
          </a:p>
        </p:txBody>
      </p:sp>
      <p:sp>
        <p:nvSpPr>
          <p:cNvPr id="20" name="설명선 2(강조선) 19"/>
          <p:cNvSpPr/>
          <p:nvPr/>
        </p:nvSpPr>
        <p:spPr>
          <a:xfrm>
            <a:off x="10357339" y="4111027"/>
            <a:ext cx="1565031" cy="1182260"/>
          </a:xfrm>
          <a:prstGeom prst="accentCallout2">
            <a:avLst>
              <a:gd name="adj1" fmla="val 18750"/>
              <a:gd name="adj2" fmla="val -8333"/>
              <a:gd name="adj3" fmla="val 18711"/>
              <a:gd name="adj4" fmla="val -32966"/>
              <a:gd name="adj5" fmla="val -23148"/>
              <a:gd name="adj6" fmla="val -4947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사이버하트를 장착한 완전한 </a:t>
            </a:r>
            <a:r>
              <a:rPr lang="ko-KR" altLang="en-US" sz="800" dirty="0" err="1"/>
              <a:t>휴먼로이드의</a:t>
            </a:r>
            <a:r>
              <a:rPr lang="ko-KR" altLang="en-US" sz="800" dirty="0"/>
              <a:t> 완성을 앞두고 사이버하트를 </a:t>
            </a:r>
            <a:r>
              <a:rPr lang="ko-KR" altLang="en-US" sz="800" dirty="0" err="1"/>
              <a:t>도난당한</a:t>
            </a:r>
            <a:r>
              <a:rPr lang="ko-KR" altLang="en-US" sz="800" dirty="0"/>
              <a:t> 주인공은 사이버하트를 </a:t>
            </a:r>
            <a:r>
              <a:rPr lang="ko-KR" altLang="en-US" sz="800" dirty="0" err="1"/>
              <a:t>찾기위해</a:t>
            </a:r>
            <a:r>
              <a:rPr lang="ko-KR" altLang="en-US" sz="800" dirty="0"/>
              <a:t> 스스로를 개조하고 사이버하트를 찾으러 </a:t>
            </a:r>
            <a:r>
              <a:rPr lang="ko-KR" altLang="en-US" sz="800" dirty="0" err="1"/>
              <a:t>반로봇단체를</a:t>
            </a:r>
            <a:r>
              <a:rPr lang="ko-KR" altLang="en-US" sz="800" dirty="0"/>
              <a:t> 소탕하는 모험을 한다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21" name="타원 20"/>
          <p:cNvSpPr/>
          <p:nvPr/>
        </p:nvSpPr>
        <p:spPr>
          <a:xfrm>
            <a:off x="10343036" y="3203041"/>
            <a:ext cx="495652" cy="49565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/>
              <a:t>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38225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시놉시스</a:t>
            </a:r>
            <a:r>
              <a:rPr lang="en-US" altLang="ko-KR" dirty="0"/>
              <a:t>(</a:t>
            </a:r>
            <a:r>
              <a:rPr lang="ko-KR" altLang="en-US" dirty="0"/>
              <a:t>세계관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b="0" dirty="0"/>
              <a:t>서기 </a:t>
            </a:r>
            <a:r>
              <a:rPr lang="en-US" altLang="ko-KR" sz="1800" b="0" dirty="0"/>
              <a:t>2105</a:t>
            </a:r>
            <a:r>
              <a:rPr lang="ko-KR" altLang="en-US" sz="1800" b="0" dirty="0"/>
              <a:t>년 기계화된 문명의 사이버테크놀로지의 시대이다</a:t>
            </a:r>
            <a:r>
              <a:rPr lang="en-US" altLang="ko-KR" sz="18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/>
              <a:t>완전한 네트워크의 시대이며 전기에너지의 생산을 위해 대규모 에너지공장과 부품생산지대가 </a:t>
            </a:r>
            <a:r>
              <a:rPr lang="ko-KR" altLang="en-US" sz="1800" b="0" dirty="0" err="1"/>
              <a:t>덮혀</a:t>
            </a:r>
            <a:r>
              <a:rPr lang="ko-KR" altLang="en-US" sz="1800" b="0" dirty="0"/>
              <a:t> 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자연을 파괴해서 현실세계는 </a:t>
            </a:r>
            <a:r>
              <a:rPr lang="ko-KR" altLang="en-US" sz="1800" b="0" dirty="0" err="1"/>
              <a:t>어둠고</a:t>
            </a:r>
            <a:r>
              <a:rPr lang="ko-KR" altLang="en-US" sz="1800" b="0" dirty="0"/>
              <a:t> 공해로 인한 스모그가 </a:t>
            </a:r>
            <a:r>
              <a:rPr lang="ko-KR" altLang="en-US" sz="1800" b="0" dirty="0" err="1"/>
              <a:t>온세상을</a:t>
            </a:r>
            <a:r>
              <a:rPr lang="ko-KR" altLang="en-US" sz="1800" b="0" dirty="0"/>
              <a:t> 뒤덮고 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과거의 모든 아름다운 것들은 가상세계에서 재현되어있다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대부분이 자동화 되어있어 주 소비자는 인간과 기계화 인간들이며 완전한 </a:t>
            </a:r>
            <a:r>
              <a:rPr lang="ko-KR" altLang="en-US" sz="1800" b="0" dirty="0" err="1"/>
              <a:t>휴머노이드는</a:t>
            </a:r>
            <a:r>
              <a:rPr lang="ko-KR" altLang="en-US" sz="1800" b="0" dirty="0"/>
              <a:t> 존재하지 않는다</a:t>
            </a:r>
            <a:r>
              <a:rPr lang="en-US" altLang="ko-KR" sz="18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/>
              <a:t>과학기술의 발전이 많이 진행된 미래세계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하지만 완전한 </a:t>
            </a:r>
            <a:r>
              <a:rPr lang="ko-KR" altLang="en-US" sz="1800" b="0" dirty="0" err="1"/>
              <a:t>안드로이드는</a:t>
            </a:r>
            <a:r>
              <a:rPr lang="ko-KR" altLang="en-US" sz="1800" b="0" dirty="0"/>
              <a:t> 완성되기 전 시대 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많은 인공 장기 및 대체품을 자연스럽게 사용하지만 핵심 부분인 뇌와 심장과 번식기능은 완성할 수 없었다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많은 부분이 인간을 대신해서 로봇으로 대체되어 편리한 삶을 살고 있지만 인구수는 급격히 줄어들어 종족보전의 위기가 느껴지는 시대이다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과학은 계속 발달되었지만 기계와 자동화의 증가로 인해 </a:t>
            </a:r>
            <a:r>
              <a:rPr lang="ko-KR" altLang="en-US" sz="1800" b="0" dirty="0" err="1"/>
              <a:t>인간의외형은</a:t>
            </a:r>
            <a:r>
              <a:rPr lang="ko-KR" altLang="en-US" sz="1800" b="0" dirty="0"/>
              <a:t> 약해져 가고 대체된 기계장비들은 에너지를 소모하는 형태이다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오래 </a:t>
            </a:r>
            <a:r>
              <a:rPr lang="ko-KR" altLang="en-US" sz="1800" b="0" dirty="0" err="1"/>
              <a:t>살기위해서는</a:t>
            </a:r>
            <a:r>
              <a:rPr lang="ko-KR" altLang="en-US" sz="1800" b="0" dirty="0"/>
              <a:t> 더 많은 에너지가 필요하게 되고 자원은 급속히 고갈된다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무한 에너지 연구에 갈망은 더욱 커지지만 유한한 에너지를 사용하는 로봇과 공장들은 </a:t>
            </a:r>
            <a:r>
              <a:rPr lang="ko-KR" altLang="en-US" sz="1800" b="0" dirty="0" err="1"/>
              <a:t>하나둘씩</a:t>
            </a:r>
            <a:r>
              <a:rPr lang="ko-KR" altLang="en-US" sz="1800" b="0" dirty="0"/>
              <a:t> 에너지 부족으로 정지하거나 점점 약해져 간다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에너지를 둘러싼 각국의 쟁탈전은 급기야 </a:t>
            </a:r>
            <a:r>
              <a:rPr lang="en-US" altLang="ko-KR" sz="1800" b="0" dirty="0"/>
              <a:t>2</a:t>
            </a:r>
            <a:r>
              <a:rPr lang="ko-KR" altLang="en-US" sz="1800" b="0" dirty="0"/>
              <a:t>개의 세력으로 나누어진다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기술과 로봇의 힘을 맹신하는 집단과 인간의 감정과 자연으로의 회귀를 </a:t>
            </a:r>
            <a:r>
              <a:rPr lang="ko-KR" altLang="en-US" sz="1800" b="0" dirty="0" err="1"/>
              <a:t>꿈꾸는집단으로</a:t>
            </a:r>
            <a:r>
              <a:rPr lang="ko-KR" altLang="en-US" sz="1800" b="0" dirty="0"/>
              <a:t> 분리되고 생존을 위한 대결이 이어지고 있다</a:t>
            </a:r>
            <a:r>
              <a:rPr lang="en-US" altLang="ko-KR" sz="1800" b="0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204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시놉시스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배경설정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069083" y="1825625"/>
            <a:ext cx="3038453" cy="4351338"/>
          </a:xfrm>
        </p:spPr>
        <p:txBody>
          <a:bodyPr>
            <a:normAutofit/>
          </a:bodyPr>
          <a:lstStyle/>
          <a:p>
            <a:r>
              <a:rPr lang="ko-KR" altLang="en-US" sz="2400" b="0" dirty="0"/>
              <a:t>서기 </a:t>
            </a:r>
            <a:r>
              <a:rPr lang="en-US" altLang="ko-KR" sz="2400" b="0" dirty="0" smtClean="0"/>
              <a:t>2105</a:t>
            </a:r>
            <a:r>
              <a:rPr lang="ko-KR" altLang="en-US" sz="2400" b="0" dirty="0" smtClean="0"/>
              <a:t>년 </a:t>
            </a:r>
            <a:r>
              <a:rPr lang="ko-KR" altLang="en-US" sz="2400" b="0" dirty="0"/>
              <a:t>미래</a:t>
            </a:r>
            <a:r>
              <a:rPr lang="en-US" altLang="ko-KR" sz="2400" b="0" dirty="0"/>
              <a:t>,</a:t>
            </a:r>
          </a:p>
          <a:p>
            <a:r>
              <a:rPr lang="ko-KR" altLang="en-US" sz="2400" b="0" dirty="0"/>
              <a:t>도시와 도시주변</a:t>
            </a:r>
            <a:endParaRPr lang="en-US" altLang="ko-KR" sz="2400" b="0" dirty="0"/>
          </a:p>
          <a:p>
            <a:r>
              <a:rPr lang="ko-KR" altLang="en-US" sz="2400" b="0" dirty="0" err="1"/>
              <a:t>어둠고</a:t>
            </a:r>
            <a:r>
              <a:rPr lang="ko-KR" altLang="en-US" sz="2400" b="0" dirty="0"/>
              <a:t> 공해로 인한 스모그가 </a:t>
            </a:r>
            <a:r>
              <a:rPr lang="ko-KR" altLang="en-US" sz="2400" b="0" dirty="0" smtClean="0"/>
              <a:t>세상을 </a:t>
            </a:r>
            <a:r>
              <a:rPr lang="ko-KR" altLang="en-US" sz="2400" b="0" dirty="0"/>
              <a:t>뒤덮고 있다</a:t>
            </a:r>
            <a:r>
              <a:rPr lang="en-US" altLang="ko-KR" sz="2400" b="0" dirty="0" smtClean="0"/>
              <a:t>.</a:t>
            </a:r>
          </a:p>
          <a:p>
            <a:r>
              <a:rPr lang="ko-KR" altLang="en-US" sz="2400" b="0" dirty="0" smtClean="0"/>
              <a:t>자동화로 인해 무분별한 확장이 진행됨</a:t>
            </a:r>
            <a:r>
              <a:rPr lang="en-US" altLang="ko-KR" sz="2400" b="0" dirty="0" smtClean="0"/>
              <a:t>.</a:t>
            </a:r>
          </a:p>
          <a:p>
            <a:r>
              <a:rPr lang="ko-KR" altLang="en-US" sz="2400" b="0" dirty="0" smtClean="0"/>
              <a:t>자연파괴가 심각함</a:t>
            </a:r>
            <a:endParaRPr lang="en-US" altLang="ko-KR" sz="24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13" y="1851322"/>
            <a:ext cx="6571877" cy="3764032"/>
          </a:xfrm>
          <a:prstGeom prst="rect">
            <a:avLst/>
          </a:prstGeom>
        </p:spPr>
      </p:pic>
      <p:pic>
        <p:nvPicPr>
          <p:cNvPr id="6146" name="Picture 2" descr="#meme #bruh #app">
            <a:extLst>
              <a:ext uri="{FF2B5EF4-FFF2-40B4-BE49-F238E27FC236}">
                <a16:creationId xmlns:a16="http://schemas.microsoft.com/office/drawing/2014/main" xmlns="" id="{B716312C-C5BA-4D90-8E3F-6DBEBC424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0" y="1242646"/>
            <a:ext cx="2920648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65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3108</TotalTime>
  <Words>1639</Words>
  <Application>Microsoft Office PowerPoint</Application>
  <PresentationFormat>와이드스크린</PresentationFormat>
  <Paragraphs>342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맑은 고딕</vt:lpstr>
      <vt:lpstr>Arial</vt:lpstr>
      <vt:lpstr>Office 테마</vt:lpstr>
      <vt:lpstr>Making Doc </vt:lpstr>
      <vt:lpstr>History</vt:lpstr>
      <vt:lpstr>목차(contents)</vt:lpstr>
      <vt:lpstr>PowerPoint 프레젠테이션</vt:lpstr>
      <vt:lpstr>게임소개</vt:lpstr>
      <vt:lpstr>게임소개 (Keyword)</vt:lpstr>
      <vt:lpstr>Chronicle (연대기)</vt:lpstr>
      <vt:lpstr>시놉시스(세계관)</vt:lpstr>
      <vt:lpstr>시놉시스 (배경설정)</vt:lpstr>
      <vt:lpstr>시놉시스(Synopsis)</vt:lpstr>
      <vt:lpstr>PowerPoint 프레젠테이션</vt:lpstr>
      <vt:lpstr>제작 플로우</vt:lpstr>
      <vt:lpstr>제작 스케쥴</vt:lpstr>
      <vt:lpstr>제작 프로세스</vt:lpstr>
      <vt:lpstr>PowerPoint 프레젠테이션</vt:lpstr>
      <vt:lpstr>업무 분담 (R&amp;R)</vt:lpstr>
      <vt:lpstr>PowerPoint 프레젠테이션</vt:lpstr>
      <vt:lpstr>개발환경</vt:lpstr>
      <vt:lpstr>GitHub_Issue tracking</vt:lpstr>
      <vt:lpstr>PowerPoint 프레젠테이션</vt:lpstr>
      <vt:lpstr>캐릭터 컨셉(character)</vt:lpstr>
      <vt:lpstr>캐릭터 디자인 컨셉</vt:lpstr>
      <vt:lpstr>완성디자인</vt:lpstr>
      <vt:lpstr>전투액션</vt:lpstr>
      <vt:lpstr>캐릭터 컨셉(character)</vt:lpstr>
      <vt:lpstr>캐릭터 컨셉(NPC)</vt:lpstr>
      <vt:lpstr>캐릭터 디자인 컨셉(NPC)</vt:lpstr>
      <vt:lpstr>Character (Boss) 전투형</vt:lpstr>
      <vt:lpstr>캐릭터디자인 컨셉</vt:lpstr>
      <vt:lpstr>Character (Boss) 실체</vt:lpstr>
      <vt:lpstr>월드맵</vt:lpstr>
      <vt:lpstr>BH 연구소</vt:lpstr>
      <vt:lpstr>레벨디자인</vt:lpstr>
      <vt:lpstr>Display 컨셉 </vt:lpstr>
      <vt:lpstr>완성 UI</vt:lpstr>
      <vt:lpstr>화면구성</vt:lpstr>
      <vt:lpstr>Game flow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경호</dc:creator>
  <cp:lastModifiedBy>이 경호</cp:lastModifiedBy>
  <cp:revision>100</cp:revision>
  <dcterms:created xsi:type="dcterms:W3CDTF">2020-01-21T01:52:18Z</dcterms:created>
  <dcterms:modified xsi:type="dcterms:W3CDTF">2020-02-12T10:47:47Z</dcterms:modified>
</cp:coreProperties>
</file>